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7" r:id="rId2"/>
    <p:sldId id="259" r:id="rId3"/>
    <p:sldId id="261" r:id="rId4"/>
    <p:sldId id="264" r:id="rId5"/>
    <p:sldId id="265" r:id="rId6"/>
    <p:sldId id="276" r:id="rId7"/>
    <p:sldId id="278" r:id="rId8"/>
    <p:sldId id="280" r:id="rId9"/>
    <p:sldId id="281" r:id="rId10"/>
    <p:sldId id="282" r:id="rId11"/>
    <p:sldId id="283" r:id="rId12"/>
    <p:sldId id="288" r:id="rId13"/>
    <p:sldId id="292" r:id="rId14"/>
    <p:sldId id="289" r:id="rId15"/>
    <p:sldId id="286" r:id="rId16"/>
    <p:sldId id="287" r:id="rId17"/>
    <p:sldId id="290"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4C8B"/>
    <a:srgbClr val="9F92C8"/>
    <a:srgbClr val="F5F2DF"/>
    <a:srgbClr val="EFECFE"/>
    <a:srgbClr val="3D246C"/>
    <a:srgbClr val="EDE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82"/>
    <p:restoredTop sz="95775"/>
  </p:normalViewPr>
  <p:slideViewPr>
    <p:cSldViewPr snapToGrid="0">
      <p:cViewPr>
        <p:scale>
          <a:sx n="112" d="100"/>
          <a:sy n="112" d="100"/>
        </p:scale>
        <p:origin x="9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44A40-E7B3-3A4C-A24C-3AB7E12DC632}" type="datetimeFigureOut">
              <a:rPr lang="en-US" smtClean="0"/>
              <a:t>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F3C44-1785-1D4D-A4FB-53BC375A56D4}" type="slidenum">
              <a:rPr lang="en-US" smtClean="0"/>
              <a:t>‹#›</a:t>
            </a:fld>
            <a:endParaRPr lang="en-US"/>
          </a:p>
        </p:txBody>
      </p:sp>
    </p:spTree>
    <p:extLst>
      <p:ext uri="{BB962C8B-B14F-4D97-AF65-F5344CB8AC3E}">
        <p14:creationId xmlns:p14="http://schemas.microsoft.com/office/powerpoint/2010/main" val="12426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a:t>
            </a:fld>
            <a:endParaRPr lang="en-US"/>
          </a:p>
        </p:txBody>
      </p:sp>
    </p:spTree>
    <p:extLst>
      <p:ext uri="{BB962C8B-B14F-4D97-AF65-F5344CB8AC3E}">
        <p14:creationId xmlns:p14="http://schemas.microsoft.com/office/powerpoint/2010/main" val="1878081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14</a:t>
            </a:fld>
            <a:endParaRPr lang="en-US"/>
          </a:p>
        </p:txBody>
      </p:sp>
    </p:spTree>
    <p:extLst>
      <p:ext uri="{BB962C8B-B14F-4D97-AF65-F5344CB8AC3E}">
        <p14:creationId xmlns:p14="http://schemas.microsoft.com/office/powerpoint/2010/main" val="16010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15</a:t>
            </a:fld>
            <a:endParaRPr lang="en-US"/>
          </a:p>
        </p:txBody>
      </p:sp>
    </p:spTree>
    <p:extLst>
      <p:ext uri="{BB962C8B-B14F-4D97-AF65-F5344CB8AC3E}">
        <p14:creationId xmlns:p14="http://schemas.microsoft.com/office/powerpoint/2010/main" val="41062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 &gt; chi2: tests if the combined effect of all the variables in the model is different from 0 </a:t>
            </a:r>
          </a:p>
        </p:txBody>
      </p:sp>
      <p:sp>
        <p:nvSpPr>
          <p:cNvPr id="4" name="Slide Number Placeholder 3"/>
          <p:cNvSpPr>
            <a:spLocks noGrp="1"/>
          </p:cNvSpPr>
          <p:nvPr>
            <p:ph type="sldNum" sz="quarter" idx="5"/>
          </p:nvPr>
        </p:nvSpPr>
        <p:spPr/>
        <p:txBody>
          <a:bodyPr/>
          <a:lstStyle/>
          <a:p>
            <a:fld id="{BCDF3C44-1785-1D4D-A4FB-53BC375A56D4}" type="slidenum">
              <a:rPr lang="en-US" smtClean="0"/>
              <a:t>16</a:t>
            </a:fld>
            <a:endParaRPr lang="en-US"/>
          </a:p>
        </p:txBody>
      </p:sp>
    </p:spTree>
    <p:extLst>
      <p:ext uri="{BB962C8B-B14F-4D97-AF65-F5344CB8AC3E}">
        <p14:creationId xmlns:p14="http://schemas.microsoft.com/office/powerpoint/2010/main" val="1809873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17</a:t>
            </a:fld>
            <a:endParaRPr lang="en-US"/>
          </a:p>
        </p:txBody>
      </p:sp>
    </p:spTree>
    <p:extLst>
      <p:ext uri="{BB962C8B-B14F-4D97-AF65-F5344CB8AC3E}">
        <p14:creationId xmlns:p14="http://schemas.microsoft.com/office/powerpoint/2010/main" val="2729784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18</a:t>
            </a:fld>
            <a:endParaRPr lang="en-US"/>
          </a:p>
        </p:txBody>
      </p:sp>
    </p:spTree>
    <p:extLst>
      <p:ext uri="{BB962C8B-B14F-4D97-AF65-F5344CB8AC3E}">
        <p14:creationId xmlns:p14="http://schemas.microsoft.com/office/powerpoint/2010/main" val="958586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6</a:t>
            </a:fld>
            <a:endParaRPr lang="en-US"/>
          </a:p>
        </p:txBody>
      </p:sp>
    </p:spTree>
    <p:extLst>
      <p:ext uri="{BB962C8B-B14F-4D97-AF65-F5344CB8AC3E}">
        <p14:creationId xmlns:p14="http://schemas.microsoft.com/office/powerpoint/2010/main" val="299525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 sum of squared residuals</a:t>
            </a:r>
          </a:p>
        </p:txBody>
      </p:sp>
      <p:sp>
        <p:nvSpPr>
          <p:cNvPr id="4" name="Slide Number Placeholder 3"/>
          <p:cNvSpPr>
            <a:spLocks noGrp="1"/>
          </p:cNvSpPr>
          <p:nvPr>
            <p:ph type="sldNum" sz="quarter" idx="5"/>
          </p:nvPr>
        </p:nvSpPr>
        <p:spPr/>
        <p:txBody>
          <a:bodyPr/>
          <a:lstStyle/>
          <a:p>
            <a:fld id="{BCDF3C44-1785-1D4D-A4FB-53BC375A56D4}" type="slidenum">
              <a:rPr lang="en-US" smtClean="0"/>
              <a:t>7</a:t>
            </a:fld>
            <a:endParaRPr lang="en-US"/>
          </a:p>
        </p:txBody>
      </p:sp>
    </p:spTree>
    <p:extLst>
      <p:ext uri="{BB962C8B-B14F-4D97-AF65-F5344CB8AC3E}">
        <p14:creationId xmlns:p14="http://schemas.microsoft.com/office/powerpoint/2010/main" val="3610942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8</a:t>
            </a:fld>
            <a:endParaRPr lang="en-US"/>
          </a:p>
        </p:txBody>
      </p:sp>
    </p:spTree>
    <p:extLst>
      <p:ext uri="{BB962C8B-B14F-4D97-AF65-F5344CB8AC3E}">
        <p14:creationId xmlns:p14="http://schemas.microsoft.com/office/powerpoint/2010/main" val="3971151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9</a:t>
            </a:fld>
            <a:endParaRPr lang="en-US"/>
          </a:p>
        </p:txBody>
      </p:sp>
    </p:spTree>
    <p:extLst>
      <p:ext uri="{BB962C8B-B14F-4D97-AF65-F5344CB8AC3E}">
        <p14:creationId xmlns:p14="http://schemas.microsoft.com/office/powerpoint/2010/main" val="130798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10</a:t>
            </a:fld>
            <a:endParaRPr lang="en-US"/>
          </a:p>
        </p:txBody>
      </p:sp>
    </p:spTree>
    <p:extLst>
      <p:ext uri="{BB962C8B-B14F-4D97-AF65-F5344CB8AC3E}">
        <p14:creationId xmlns:p14="http://schemas.microsoft.com/office/powerpoint/2010/main" val="4222736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11</a:t>
            </a:fld>
            <a:endParaRPr lang="en-US"/>
          </a:p>
        </p:txBody>
      </p:sp>
    </p:spTree>
    <p:extLst>
      <p:ext uri="{BB962C8B-B14F-4D97-AF65-F5344CB8AC3E}">
        <p14:creationId xmlns:p14="http://schemas.microsoft.com/office/powerpoint/2010/main" val="2188004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12</a:t>
            </a:fld>
            <a:endParaRPr lang="en-US"/>
          </a:p>
        </p:txBody>
      </p:sp>
    </p:spTree>
    <p:extLst>
      <p:ext uri="{BB962C8B-B14F-4D97-AF65-F5344CB8AC3E}">
        <p14:creationId xmlns:p14="http://schemas.microsoft.com/office/powerpoint/2010/main" val="341209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F3C44-1785-1D4D-A4FB-53BC375A56D4}" type="slidenum">
              <a:rPr lang="en-US" smtClean="0"/>
              <a:t>13</a:t>
            </a:fld>
            <a:endParaRPr lang="en-US"/>
          </a:p>
        </p:txBody>
      </p:sp>
    </p:spTree>
    <p:extLst>
      <p:ext uri="{BB962C8B-B14F-4D97-AF65-F5344CB8AC3E}">
        <p14:creationId xmlns:p14="http://schemas.microsoft.com/office/powerpoint/2010/main" val="34377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C2D9-B9C2-0F16-17E2-59D2336ED793}"/>
              </a:ext>
            </a:extLst>
          </p:cNvPr>
          <p:cNvSpPr>
            <a:spLocks noGrp="1"/>
          </p:cNvSpPr>
          <p:nvPr>
            <p:ph type="ctrTitle" hasCustomPrompt="1"/>
          </p:nvPr>
        </p:nvSpPr>
        <p:spPr>
          <a:xfrm>
            <a:off x="1524000" y="1122363"/>
            <a:ext cx="9144000" cy="2387600"/>
          </a:xfrm>
        </p:spPr>
        <p:txBody>
          <a:bodyPr anchor="b"/>
          <a:lstStyle>
            <a:lvl1pPr algn="ctr">
              <a:defRPr sz="6000" b="1" i="0">
                <a:solidFill>
                  <a:schemeClr val="tx1">
                    <a:lumMod val="85000"/>
                    <a:lumOff val="15000"/>
                  </a:schemeClr>
                </a:solidFill>
                <a:latin typeface="Arial Nova Cond" panose="020F0502020204030204" pitchFamily="34" charset="0"/>
                <a:cs typeface="Arial Nova Cond" panose="020F050202020403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A597E6E3-3C28-F6A4-76D1-C3A479AF0754}"/>
              </a:ext>
            </a:extLst>
          </p:cNvPr>
          <p:cNvSpPr>
            <a:spLocks noGrp="1"/>
          </p:cNvSpPr>
          <p:nvPr>
            <p:ph type="subTitle" idx="1"/>
          </p:nvPr>
        </p:nvSpPr>
        <p:spPr>
          <a:xfrm>
            <a:off x="1524000" y="3602038"/>
            <a:ext cx="9144000" cy="1655762"/>
          </a:xfrm>
        </p:spPr>
        <p:txBody>
          <a:bodyPr/>
          <a:lstStyle>
            <a:lvl1pPr marL="0" indent="0" algn="ctr">
              <a:buNone/>
              <a:defRPr sz="2400" b="0" i="0">
                <a:solidFill>
                  <a:schemeClr val="tx1">
                    <a:lumMod val="85000"/>
                    <a:lumOff val="15000"/>
                  </a:schemeClr>
                </a:solidFill>
                <a:latin typeface="Arial Nova Cond Light" panose="020B0506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5F20623-08AA-6CB4-1003-B0452CFCAD23}"/>
              </a:ext>
            </a:extLst>
          </p:cNvPr>
          <p:cNvSpPr>
            <a:spLocks noGrp="1"/>
          </p:cNvSpPr>
          <p:nvPr>
            <p:ph type="dt" sz="half" idx="10"/>
          </p:nvPr>
        </p:nvSpPr>
        <p:spPr/>
        <p:txBody>
          <a:bodyPr/>
          <a:lstStyle>
            <a:lvl1pPr>
              <a:defRPr b="0" i="0">
                <a:latin typeface="Arial Nova Cond Light" panose="020B0506020202020204" pitchFamily="34" charset="0"/>
              </a:defRPr>
            </a:lvl1pPr>
          </a:lstStyle>
          <a:p>
            <a:fld id="{1087383D-0BAF-4E4F-8EB0-D5C198C0C803}" type="datetimeFigureOut">
              <a:rPr lang="en-US" smtClean="0"/>
              <a:pPr/>
              <a:t>12/20/23</a:t>
            </a:fld>
            <a:endParaRPr lang="en-US"/>
          </a:p>
        </p:txBody>
      </p:sp>
      <p:sp>
        <p:nvSpPr>
          <p:cNvPr id="5" name="Footer Placeholder 4">
            <a:extLst>
              <a:ext uri="{FF2B5EF4-FFF2-40B4-BE49-F238E27FC236}">
                <a16:creationId xmlns:a16="http://schemas.microsoft.com/office/drawing/2014/main" id="{5D32B235-3272-3A77-0C46-6D68478CBEBC}"/>
              </a:ext>
            </a:extLst>
          </p:cNvPr>
          <p:cNvSpPr>
            <a:spLocks noGrp="1"/>
          </p:cNvSpPr>
          <p:nvPr>
            <p:ph type="ftr" sz="quarter" idx="11"/>
          </p:nvPr>
        </p:nvSpPr>
        <p:spPr/>
        <p:txBody>
          <a:bodyPr/>
          <a:lstStyle>
            <a:lvl1pPr>
              <a:defRPr b="0" i="0">
                <a:latin typeface="Arial Nova Cond Light" panose="020B0506020202020204" pitchFamily="34" charset="0"/>
              </a:defRPr>
            </a:lvl1pPr>
          </a:lstStyle>
          <a:p>
            <a:endParaRPr lang="en-US"/>
          </a:p>
        </p:txBody>
      </p:sp>
      <p:sp>
        <p:nvSpPr>
          <p:cNvPr id="6" name="Slide Number Placeholder 5">
            <a:extLst>
              <a:ext uri="{FF2B5EF4-FFF2-40B4-BE49-F238E27FC236}">
                <a16:creationId xmlns:a16="http://schemas.microsoft.com/office/drawing/2014/main" id="{C89BB03B-1955-17BB-8C5A-7DFC64F75EA5}"/>
              </a:ext>
            </a:extLst>
          </p:cNvPr>
          <p:cNvSpPr>
            <a:spLocks noGrp="1"/>
          </p:cNvSpPr>
          <p:nvPr>
            <p:ph type="sldNum" sz="quarter" idx="12"/>
          </p:nvPr>
        </p:nvSpPr>
        <p:spPr/>
        <p:txBody>
          <a:bodyPr/>
          <a:lstStyle>
            <a:lvl1pPr>
              <a:defRPr b="0" i="0">
                <a:latin typeface="Arial Nova Cond Light" panose="020B0506020202020204" pitchFamily="34" charset="0"/>
              </a:defRPr>
            </a:lvl1pPr>
          </a:lstStyle>
          <a:p>
            <a:fld id="{1E626225-ADA0-F94A-9467-67191F0AACCE}" type="slidenum">
              <a:rPr lang="en-US" smtClean="0"/>
              <a:pPr/>
              <a:t>‹#›</a:t>
            </a:fld>
            <a:endParaRPr lang="en-US"/>
          </a:p>
        </p:txBody>
      </p:sp>
    </p:spTree>
    <p:extLst>
      <p:ext uri="{BB962C8B-B14F-4D97-AF65-F5344CB8AC3E}">
        <p14:creationId xmlns:p14="http://schemas.microsoft.com/office/powerpoint/2010/main" val="866863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02FA7-AA3E-242C-F203-0AF9ED5998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A621FE-2D4E-87A0-D12B-C581DB58B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ED62E-F8FB-F8F2-6159-73BA4EE14FE1}"/>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5" name="Footer Placeholder 4">
            <a:extLst>
              <a:ext uri="{FF2B5EF4-FFF2-40B4-BE49-F238E27FC236}">
                <a16:creationId xmlns:a16="http://schemas.microsoft.com/office/drawing/2014/main" id="{434F393C-061B-95D6-A9CA-339EC38AC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16F93-ED2E-1A10-AA37-BDCF9B1E559C}"/>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1938991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2BB25-4734-6582-194D-2C9531C946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DE5AF3-BF39-D170-C21C-4803FB006E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C2BBA-97C3-C57A-7DD3-D6599E5D3D45}"/>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5" name="Footer Placeholder 4">
            <a:extLst>
              <a:ext uri="{FF2B5EF4-FFF2-40B4-BE49-F238E27FC236}">
                <a16:creationId xmlns:a16="http://schemas.microsoft.com/office/drawing/2014/main" id="{1EB22A53-5F82-BF82-A9C7-D9797803E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32210-FFD7-F613-F37D-912718441514}"/>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703127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5F6F-CF2A-870C-55F0-D727A1DD1F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3BA2395-F79B-6B89-7631-48DD57E1E1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5191F-D9D4-31D8-7994-A26B240C90DC}"/>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5" name="Footer Placeholder 4">
            <a:extLst>
              <a:ext uri="{FF2B5EF4-FFF2-40B4-BE49-F238E27FC236}">
                <a16:creationId xmlns:a16="http://schemas.microsoft.com/office/drawing/2014/main" id="{743A08ED-9F86-3AA0-7A43-A699A7875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EA618-6ADA-B05B-E47D-2A7850D52CFD}"/>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115426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F72C-33B9-50CF-9C0A-5CADA95646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F6814F-92C1-C8F6-0EE8-CA03362CA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D5C1EE-310F-F263-0E9F-59BD5C88AE1E}"/>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5" name="Footer Placeholder 4">
            <a:extLst>
              <a:ext uri="{FF2B5EF4-FFF2-40B4-BE49-F238E27FC236}">
                <a16:creationId xmlns:a16="http://schemas.microsoft.com/office/drawing/2014/main" id="{5FFFB508-BCCF-5463-A487-709146F09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287E2-8266-7C75-BB7B-ADA033DE908D}"/>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533704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66DB-DB6E-B775-685C-7EA18A34B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D28A8B-D74E-7DB1-5EB5-D26A2D180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F80200-DA33-7F09-65BA-803E8BD8C6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A69A90-CC88-264A-8768-4B24D07ECD77}"/>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6" name="Footer Placeholder 5">
            <a:extLst>
              <a:ext uri="{FF2B5EF4-FFF2-40B4-BE49-F238E27FC236}">
                <a16:creationId xmlns:a16="http://schemas.microsoft.com/office/drawing/2014/main" id="{0558C9FF-1276-00E9-7EDC-4CCD32437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0DFDB-D221-BC40-7A20-BCA0607D5B67}"/>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192409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69A6-1740-1D9E-407E-9DADC25800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BD581-3421-1502-2F65-42A62C799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5D7AB4-CC77-B1C4-E9FF-3F116C4CA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65CF2-1F1F-A845-E526-08774E2E8D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19249F-58DF-D5BC-0827-0D0B1B3141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28A980-9573-2C47-AC94-946E04766B81}"/>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8" name="Footer Placeholder 7">
            <a:extLst>
              <a:ext uri="{FF2B5EF4-FFF2-40B4-BE49-F238E27FC236}">
                <a16:creationId xmlns:a16="http://schemas.microsoft.com/office/drawing/2014/main" id="{7209ACF4-BC73-D370-E3D0-BF8E709FF9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4A9EFD-BB76-79ED-55C8-A6265730706C}"/>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740182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259F-CBDC-81FE-4869-82312AB82CD0}"/>
              </a:ext>
            </a:extLst>
          </p:cNvPr>
          <p:cNvSpPr>
            <a:spLocks noGrp="1"/>
          </p:cNvSpPr>
          <p:nvPr>
            <p:ph type="title"/>
          </p:nvPr>
        </p:nvSpPr>
        <p:spPr/>
        <p:txBody>
          <a:bodyPr/>
          <a:lstStyle>
            <a:lvl1pPr>
              <a:defRPr b="0" i="0">
                <a:latin typeface="Arial Nova Cond Light" panose="020B0506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7E36620A-5677-B7FC-6A1E-5BE9AA261AA6}"/>
              </a:ext>
            </a:extLst>
          </p:cNvPr>
          <p:cNvSpPr>
            <a:spLocks noGrp="1"/>
          </p:cNvSpPr>
          <p:nvPr>
            <p:ph type="dt" sz="half" idx="10"/>
          </p:nvPr>
        </p:nvSpPr>
        <p:spPr/>
        <p:txBody>
          <a:bodyPr/>
          <a:lstStyle>
            <a:lvl1pPr>
              <a:defRPr b="0" i="0">
                <a:latin typeface="Arial Nova Cond Light" panose="020B0506020202020204" pitchFamily="34" charset="0"/>
              </a:defRPr>
            </a:lvl1pPr>
          </a:lstStyle>
          <a:p>
            <a:fld id="{1087383D-0BAF-4E4F-8EB0-D5C198C0C803}" type="datetimeFigureOut">
              <a:rPr lang="en-US" smtClean="0"/>
              <a:pPr/>
              <a:t>12/20/23</a:t>
            </a:fld>
            <a:endParaRPr lang="en-US"/>
          </a:p>
        </p:txBody>
      </p:sp>
      <p:sp>
        <p:nvSpPr>
          <p:cNvPr id="4" name="Footer Placeholder 3">
            <a:extLst>
              <a:ext uri="{FF2B5EF4-FFF2-40B4-BE49-F238E27FC236}">
                <a16:creationId xmlns:a16="http://schemas.microsoft.com/office/drawing/2014/main" id="{5858EAFC-0791-4FA3-B02E-C2955DBD604B}"/>
              </a:ext>
            </a:extLst>
          </p:cNvPr>
          <p:cNvSpPr>
            <a:spLocks noGrp="1"/>
          </p:cNvSpPr>
          <p:nvPr>
            <p:ph type="ftr" sz="quarter" idx="11"/>
          </p:nvPr>
        </p:nvSpPr>
        <p:spPr/>
        <p:txBody>
          <a:bodyPr/>
          <a:lstStyle>
            <a:lvl1pPr>
              <a:defRPr b="0" i="0">
                <a:latin typeface="Arial Nova Cond Light" panose="020B0506020202020204" pitchFamily="34" charset="0"/>
              </a:defRPr>
            </a:lvl1pPr>
          </a:lstStyle>
          <a:p>
            <a:endParaRPr lang="en-US"/>
          </a:p>
        </p:txBody>
      </p:sp>
      <p:sp>
        <p:nvSpPr>
          <p:cNvPr id="5" name="Slide Number Placeholder 4">
            <a:extLst>
              <a:ext uri="{FF2B5EF4-FFF2-40B4-BE49-F238E27FC236}">
                <a16:creationId xmlns:a16="http://schemas.microsoft.com/office/drawing/2014/main" id="{CF50B7C6-0437-0CB1-39EA-84EF6635F83D}"/>
              </a:ext>
            </a:extLst>
          </p:cNvPr>
          <p:cNvSpPr>
            <a:spLocks noGrp="1"/>
          </p:cNvSpPr>
          <p:nvPr>
            <p:ph type="sldNum" sz="quarter" idx="12"/>
          </p:nvPr>
        </p:nvSpPr>
        <p:spPr/>
        <p:txBody>
          <a:bodyPr/>
          <a:lstStyle>
            <a:lvl1pPr>
              <a:defRPr b="0" i="0">
                <a:latin typeface="Arial Nova Cond Light" panose="020B0506020202020204" pitchFamily="34" charset="0"/>
              </a:defRPr>
            </a:lvl1pPr>
          </a:lstStyle>
          <a:p>
            <a:fld id="{1E626225-ADA0-F94A-9467-67191F0AACCE}" type="slidenum">
              <a:rPr lang="en-US" smtClean="0"/>
              <a:pPr/>
              <a:t>‹#›</a:t>
            </a:fld>
            <a:endParaRPr lang="en-US"/>
          </a:p>
        </p:txBody>
      </p:sp>
    </p:spTree>
    <p:extLst>
      <p:ext uri="{BB962C8B-B14F-4D97-AF65-F5344CB8AC3E}">
        <p14:creationId xmlns:p14="http://schemas.microsoft.com/office/powerpoint/2010/main" val="2062005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EF720-153A-F6E0-594E-EFF815FDF0AF}"/>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3" name="Footer Placeholder 2">
            <a:extLst>
              <a:ext uri="{FF2B5EF4-FFF2-40B4-BE49-F238E27FC236}">
                <a16:creationId xmlns:a16="http://schemas.microsoft.com/office/drawing/2014/main" id="{80D50ACA-AF2C-59E2-0CD6-1DE5FBA440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C9ED0-1F9F-CD77-1432-152D881DA37A}"/>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396273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13C8-E7AF-A7C2-AE2F-23E82743C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76BF1A-2C96-0888-A46F-492195D5BD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E08D09-282B-FE03-EA46-77352CFAB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C8876F-FAE9-DFF9-B689-AE5195A13EE2}"/>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6" name="Footer Placeholder 5">
            <a:extLst>
              <a:ext uri="{FF2B5EF4-FFF2-40B4-BE49-F238E27FC236}">
                <a16:creationId xmlns:a16="http://schemas.microsoft.com/office/drawing/2014/main" id="{F062AE85-7E95-FEB5-4E40-743AE4032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F1012E-53E3-E437-894D-C55873696D95}"/>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1313947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1D97-2317-5FB6-4500-60B7281C5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DFB05-34CD-7559-FDAE-F7DE05A60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F8B01-9E54-C297-5389-77D2864F0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4BACE7-7BA6-73FA-D835-C544C0367BF2}"/>
              </a:ext>
            </a:extLst>
          </p:cNvPr>
          <p:cNvSpPr>
            <a:spLocks noGrp="1"/>
          </p:cNvSpPr>
          <p:nvPr>
            <p:ph type="dt" sz="half" idx="10"/>
          </p:nvPr>
        </p:nvSpPr>
        <p:spPr/>
        <p:txBody>
          <a:bodyPr/>
          <a:lstStyle/>
          <a:p>
            <a:fld id="{1087383D-0BAF-4E4F-8EB0-D5C198C0C803}" type="datetimeFigureOut">
              <a:rPr lang="en-US" smtClean="0"/>
              <a:t>12/20/23</a:t>
            </a:fld>
            <a:endParaRPr lang="en-US"/>
          </a:p>
        </p:txBody>
      </p:sp>
      <p:sp>
        <p:nvSpPr>
          <p:cNvPr id="6" name="Footer Placeholder 5">
            <a:extLst>
              <a:ext uri="{FF2B5EF4-FFF2-40B4-BE49-F238E27FC236}">
                <a16:creationId xmlns:a16="http://schemas.microsoft.com/office/drawing/2014/main" id="{200AD453-320A-A465-F900-C97E4434E7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15567-9019-691C-A3CF-AA478AD7C7C5}"/>
              </a:ext>
            </a:extLst>
          </p:cNvPr>
          <p:cNvSpPr>
            <a:spLocks noGrp="1"/>
          </p:cNvSpPr>
          <p:nvPr>
            <p:ph type="sldNum" sz="quarter" idx="12"/>
          </p:nvPr>
        </p:nvSpPr>
        <p:spPr/>
        <p:txBody>
          <a:bodyPr/>
          <a:lstStyle/>
          <a:p>
            <a:fld id="{1E626225-ADA0-F94A-9467-67191F0AACCE}" type="slidenum">
              <a:rPr lang="en-US" smtClean="0"/>
              <a:t>‹#›</a:t>
            </a:fld>
            <a:endParaRPr lang="en-US"/>
          </a:p>
        </p:txBody>
      </p:sp>
    </p:spTree>
    <p:extLst>
      <p:ext uri="{BB962C8B-B14F-4D97-AF65-F5344CB8AC3E}">
        <p14:creationId xmlns:p14="http://schemas.microsoft.com/office/powerpoint/2010/main" val="349849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2D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84DC7-6109-EED6-2C84-9AA788724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88BD14C-4D4D-9A44-3441-7FB6045E72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208C9-E76E-1610-0FB1-3566360D6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Nova Cond Light" panose="020B0506020202020204" pitchFamily="34" charset="0"/>
              </a:defRPr>
            </a:lvl1pPr>
          </a:lstStyle>
          <a:p>
            <a:fld id="{1087383D-0BAF-4E4F-8EB0-D5C198C0C803}" type="datetimeFigureOut">
              <a:rPr lang="en-US" smtClean="0"/>
              <a:pPr/>
              <a:t>12/20/23</a:t>
            </a:fld>
            <a:endParaRPr lang="en-US"/>
          </a:p>
        </p:txBody>
      </p:sp>
      <p:sp>
        <p:nvSpPr>
          <p:cNvPr id="5" name="Footer Placeholder 4">
            <a:extLst>
              <a:ext uri="{FF2B5EF4-FFF2-40B4-BE49-F238E27FC236}">
                <a16:creationId xmlns:a16="http://schemas.microsoft.com/office/drawing/2014/main" id="{143F019C-0305-6B67-3DEA-949954CD1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Nova Cond Light" panose="020B0506020202020204" pitchFamily="34" charset="0"/>
              </a:defRPr>
            </a:lvl1pPr>
          </a:lstStyle>
          <a:p>
            <a:endParaRPr lang="en-US"/>
          </a:p>
        </p:txBody>
      </p:sp>
      <p:sp>
        <p:nvSpPr>
          <p:cNvPr id="6" name="Slide Number Placeholder 5">
            <a:extLst>
              <a:ext uri="{FF2B5EF4-FFF2-40B4-BE49-F238E27FC236}">
                <a16:creationId xmlns:a16="http://schemas.microsoft.com/office/drawing/2014/main" id="{3900BAAF-DE0A-6B2B-CC62-705B1024EB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Nova Cond Light" panose="020B0506020202020204" pitchFamily="34" charset="0"/>
              </a:defRPr>
            </a:lvl1pPr>
          </a:lstStyle>
          <a:p>
            <a:fld id="{1E626225-ADA0-F94A-9467-67191F0AACCE}" type="slidenum">
              <a:rPr lang="en-US" smtClean="0"/>
              <a:pPr/>
              <a:t>‹#›</a:t>
            </a:fld>
            <a:endParaRPr lang="en-US"/>
          </a:p>
        </p:txBody>
      </p:sp>
    </p:spTree>
    <p:extLst>
      <p:ext uri="{BB962C8B-B14F-4D97-AF65-F5344CB8AC3E}">
        <p14:creationId xmlns:p14="http://schemas.microsoft.com/office/powerpoint/2010/main" val="2249614409"/>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Arial Nova Cond Light" panose="020B0506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ova Cond Light"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ova Cond Light"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ova Cond Light"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Cond Light"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Cond Light"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741799" y="2290967"/>
            <a:ext cx="10708395" cy="1406795"/>
          </a:xfrm>
          <a:prstGeom prst="rect">
            <a:avLst/>
          </a:prstGeom>
          <a:noFill/>
        </p:spPr>
        <p:txBody>
          <a:bodyPr wrap="square" rtlCol="0" anchor="ctr">
            <a:spAutoFit/>
          </a:bodyPr>
          <a:lstStyle/>
          <a:p>
            <a:pPr algn="ctr">
              <a:lnSpc>
                <a:spcPts val="5000"/>
              </a:lnSpc>
            </a:pPr>
            <a:r>
              <a:rPr lang="en-US" sz="5000" b="1" dirty="0">
                <a:solidFill>
                  <a:schemeClr val="tx1">
                    <a:lumMod val="85000"/>
                    <a:lumOff val="15000"/>
                  </a:schemeClr>
                </a:solidFill>
                <a:latin typeface="Arial Nova Cond" panose="020F0502020204030204" pitchFamily="34" charset="0"/>
                <a:cs typeface="Arial Nova Cond" panose="020F0502020204030204" pitchFamily="34" charset="0"/>
              </a:rPr>
              <a:t>CORRELATION BETWEEN</a:t>
            </a:r>
          </a:p>
          <a:p>
            <a:pPr algn="ctr">
              <a:lnSpc>
                <a:spcPts val="5000"/>
              </a:lnSpc>
            </a:pPr>
            <a:r>
              <a:rPr lang="en-US" sz="5000" b="1" dirty="0">
                <a:solidFill>
                  <a:schemeClr val="tx1">
                    <a:lumMod val="85000"/>
                    <a:lumOff val="15000"/>
                  </a:schemeClr>
                </a:solidFill>
                <a:latin typeface="Arial Nova Cond" panose="020F0502020204030204" pitchFamily="34" charset="0"/>
                <a:cs typeface="Arial Nova Cond" panose="020F0502020204030204" pitchFamily="34" charset="0"/>
              </a:rPr>
              <a:t>EDUCATION AND PERSONAL INCOME</a:t>
            </a:r>
          </a:p>
        </p:txBody>
      </p:sp>
      <p:sp>
        <p:nvSpPr>
          <p:cNvPr id="8" name="TextBox 7">
            <a:extLst>
              <a:ext uri="{FF2B5EF4-FFF2-40B4-BE49-F238E27FC236}">
                <a16:creationId xmlns:a16="http://schemas.microsoft.com/office/drawing/2014/main" id="{BB72BAB7-6386-041C-5C16-0ECA3E264946}"/>
              </a:ext>
            </a:extLst>
          </p:cNvPr>
          <p:cNvSpPr txBox="1"/>
          <p:nvPr/>
        </p:nvSpPr>
        <p:spPr>
          <a:xfrm>
            <a:off x="9143998" y="549159"/>
            <a:ext cx="2508250" cy="707886"/>
          </a:xfrm>
          <a:prstGeom prst="rect">
            <a:avLst/>
          </a:prstGeom>
          <a:noFill/>
        </p:spPr>
        <p:txBody>
          <a:bodyPr wrap="square" rtlCol="0" anchor="t">
            <a:spAutoFit/>
          </a:bodyPr>
          <a:lstStyle/>
          <a:p>
            <a:pPr algn="r"/>
            <a:r>
              <a:rPr lang="en-US" sz="2000" dirty="0">
                <a:latin typeface="Arial Nova Cond Light" panose="020B0506020202020204" pitchFamily="34" charset="0"/>
              </a:rPr>
              <a:t>EC 223</a:t>
            </a:r>
          </a:p>
          <a:p>
            <a:pPr algn="r"/>
            <a:r>
              <a:rPr lang="en-US" sz="2000" dirty="0">
                <a:latin typeface="Arial Nova Cond Light" panose="020B0506020202020204" pitchFamily="34" charset="0"/>
              </a:rPr>
              <a:t>FALL 2023</a:t>
            </a:r>
          </a:p>
        </p:txBody>
      </p:sp>
      <p:sp>
        <p:nvSpPr>
          <p:cNvPr id="12" name="TextBox 11">
            <a:extLst>
              <a:ext uri="{FF2B5EF4-FFF2-40B4-BE49-F238E27FC236}">
                <a16:creationId xmlns:a16="http://schemas.microsoft.com/office/drawing/2014/main" id="{833743F6-4680-4FE0-13FD-E4DBC2BF3CAA}"/>
              </a:ext>
            </a:extLst>
          </p:cNvPr>
          <p:cNvSpPr txBox="1"/>
          <p:nvPr/>
        </p:nvSpPr>
        <p:spPr>
          <a:xfrm>
            <a:off x="539747" y="4739181"/>
            <a:ext cx="11112500" cy="1569660"/>
          </a:xfrm>
          <a:prstGeom prst="rect">
            <a:avLst/>
          </a:prstGeom>
          <a:noFill/>
        </p:spPr>
        <p:txBody>
          <a:bodyPr wrap="square" anchor="b">
            <a:spAutoFit/>
          </a:bodyPr>
          <a:lstStyle/>
          <a:p>
            <a:r>
              <a:rPr lang="en-US" sz="1600" b="1" dirty="0">
                <a:solidFill>
                  <a:schemeClr val="tx1">
                    <a:lumMod val="85000"/>
                    <a:lumOff val="15000"/>
                  </a:schemeClr>
                </a:solidFill>
                <a:latin typeface="Arial Nova Cond Light" panose="020B0506020202020204" pitchFamily="34" charset="0"/>
                <a:cs typeface="Arial Nova Cond" panose="020F0502020204030204" pitchFamily="34" charset="0"/>
              </a:rPr>
              <a:t>Abstract</a:t>
            </a:r>
          </a:p>
          <a:p>
            <a:r>
              <a:rPr lang="en-US" sz="1600" dirty="0">
                <a:solidFill>
                  <a:schemeClr val="tx1">
                    <a:lumMod val="85000"/>
                    <a:lumOff val="15000"/>
                  </a:schemeClr>
                </a:solidFill>
                <a:latin typeface="Arial Nova Cond Light" panose="020B0506020202020204" pitchFamily="34" charset="0"/>
                <a:cs typeface="Damascus" pitchFamily="2" charset="-78"/>
              </a:rPr>
              <a:t>The overall purpose of this study is to examine the relationship between an individual’s educational attainment and their total personal income in the United States in 2023. Income inequality exists in any society, with education undeniably being one of the most prominent factors. Through linear and logistic regression models, the analysis results suggest a weak positive relationship between education and personal income. Some omitted variables—age, work expenses, marital status, and US citizenship status—can also correlate with income. These findings could help individuals decide whether to pursue more education or seek other benefits in hopes of higher earnings.</a:t>
            </a:r>
          </a:p>
        </p:txBody>
      </p:sp>
      <p:sp>
        <p:nvSpPr>
          <p:cNvPr id="15" name="TextBox 14">
            <a:extLst>
              <a:ext uri="{FF2B5EF4-FFF2-40B4-BE49-F238E27FC236}">
                <a16:creationId xmlns:a16="http://schemas.microsoft.com/office/drawing/2014/main" id="{97E56F80-62F4-3B42-D094-9B700BCE0C99}"/>
              </a:ext>
            </a:extLst>
          </p:cNvPr>
          <p:cNvSpPr txBox="1"/>
          <p:nvPr/>
        </p:nvSpPr>
        <p:spPr>
          <a:xfrm>
            <a:off x="539748" y="549159"/>
            <a:ext cx="2508250" cy="1015663"/>
          </a:xfrm>
          <a:prstGeom prst="rect">
            <a:avLst/>
          </a:prstGeom>
          <a:noFill/>
        </p:spPr>
        <p:txBody>
          <a:bodyPr wrap="square" rtlCol="0" anchor="t">
            <a:spAutoFit/>
          </a:bodyPr>
          <a:lstStyle/>
          <a:p>
            <a:r>
              <a:rPr lang="en-US" sz="2000" dirty="0">
                <a:latin typeface="Arial Nova Cond Light" panose="020B0506020202020204" pitchFamily="34" charset="0"/>
              </a:rPr>
              <a:t>GIA BAO NGO (Belinda)</a:t>
            </a:r>
          </a:p>
          <a:p>
            <a:r>
              <a:rPr lang="en-US" sz="2000" dirty="0">
                <a:latin typeface="Arial Nova Cond Light" panose="020B0506020202020204" pitchFamily="34" charset="0"/>
              </a:rPr>
              <a:t>Stata Empirical Project</a:t>
            </a:r>
          </a:p>
        </p:txBody>
      </p:sp>
    </p:spTree>
    <p:extLst>
      <p:ext uri="{BB962C8B-B14F-4D97-AF65-F5344CB8AC3E}">
        <p14:creationId xmlns:p14="http://schemas.microsoft.com/office/powerpoint/2010/main" val="3461810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LOG BIVARIATE REGRESSION MODEL</a:t>
            </a:r>
          </a:p>
        </p:txBody>
      </p:sp>
      <p:pic>
        <p:nvPicPr>
          <p:cNvPr id="4" name="Picture 3">
            <a:extLst>
              <a:ext uri="{FF2B5EF4-FFF2-40B4-BE49-F238E27FC236}">
                <a16:creationId xmlns:a16="http://schemas.microsoft.com/office/drawing/2014/main" id="{20255BF7-4F0D-9A1A-87F0-20A6A9A1ECFE}"/>
              </a:ext>
            </a:extLst>
          </p:cNvPr>
          <p:cNvPicPr>
            <a:picLocks noChangeAspect="1"/>
          </p:cNvPicPr>
          <p:nvPr/>
        </p:nvPicPr>
        <p:blipFill>
          <a:blip r:embed="rId3"/>
          <a:stretch>
            <a:fillRect/>
          </a:stretch>
        </p:blipFill>
        <p:spPr>
          <a:xfrm>
            <a:off x="539748" y="2235941"/>
            <a:ext cx="6271683" cy="2889313"/>
          </a:xfrm>
          <a:prstGeom prst="rect">
            <a:avLst/>
          </a:prstGeom>
        </p:spPr>
      </p:pic>
      <p:sp>
        <p:nvSpPr>
          <p:cNvPr id="12" name="Rectangle 11">
            <a:extLst>
              <a:ext uri="{FF2B5EF4-FFF2-40B4-BE49-F238E27FC236}">
                <a16:creationId xmlns:a16="http://schemas.microsoft.com/office/drawing/2014/main" id="{B160E816-89A0-DE40-AF1A-3F8CE507A945}"/>
              </a:ext>
            </a:extLst>
          </p:cNvPr>
          <p:cNvSpPr/>
          <p:nvPr/>
        </p:nvSpPr>
        <p:spPr>
          <a:xfrm>
            <a:off x="1808113" y="4517792"/>
            <a:ext cx="810961"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7430C59-F272-861B-C877-5A42FF918392}"/>
              </a:ext>
            </a:extLst>
          </p:cNvPr>
          <p:cNvSpPr txBox="1"/>
          <p:nvPr/>
        </p:nvSpPr>
        <p:spPr>
          <a:xfrm>
            <a:off x="7037408" y="1531375"/>
            <a:ext cx="4614839" cy="4632037"/>
          </a:xfrm>
          <a:prstGeom prst="rect">
            <a:avLst/>
          </a:prstGeom>
          <a:noFill/>
        </p:spPr>
        <p:txBody>
          <a:bodyPr wrap="square" anchor="t">
            <a:spAutoFit/>
          </a:bodyPr>
          <a:lstStyle/>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In the previous model, the coefficient of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was interpreted as an effect of a one-year increase in education on income</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This model regress log income (</a:t>
            </a:r>
            <a:r>
              <a:rPr lang="en-US" dirty="0" err="1">
                <a:solidFill>
                  <a:schemeClr val="tx1">
                    <a:lumMod val="85000"/>
                    <a:lumOff val="15000"/>
                  </a:schemeClr>
                </a:solidFill>
                <a:latin typeface="Arial Nova Cond Light" panose="020B0506020202020204" pitchFamily="34" charset="0"/>
              </a:rPr>
              <a:t>lninctot</a:t>
            </a:r>
            <a:r>
              <a:rPr lang="en-US" dirty="0">
                <a:solidFill>
                  <a:schemeClr val="tx1">
                    <a:lumMod val="85000"/>
                    <a:lumOff val="15000"/>
                  </a:schemeClr>
                </a:solidFill>
                <a:latin typeface="Arial Nova Cond Light" panose="020B0506020202020204" pitchFamily="34" charset="0"/>
              </a:rPr>
              <a:t>) on education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to be interpreted in terms on elasticity</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Coefficient of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 0.1354177: A one-year increase in education leads to a 13.54177% increase in income, on average</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This interpretation of percentage point is more informative</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R-squared = 0.1545: 15.45% of the variability in log of income can be explained by education (weak correlation)</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Root MSE = 0.9102</a:t>
            </a:r>
          </a:p>
        </p:txBody>
      </p:sp>
      <p:pic>
        <p:nvPicPr>
          <p:cNvPr id="22" name="Picture 21" descr="A screenshot of a computer screen&#10;&#10;Description automatically generated">
            <a:extLst>
              <a:ext uri="{FF2B5EF4-FFF2-40B4-BE49-F238E27FC236}">
                <a16:creationId xmlns:a16="http://schemas.microsoft.com/office/drawing/2014/main" id="{CFC96C5B-4883-3AE2-99FE-235C0CFDDD4B}"/>
              </a:ext>
            </a:extLst>
          </p:cNvPr>
          <p:cNvPicPr>
            <a:picLocks noChangeAspect="1"/>
          </p:cNvPicPr>
          <p:nvPr/>
        </p:nvPicPr>
        <p:blipFill rotWithShape="1">
          <a:blip r:embed="rId4"/>
          <a:srcRect t="18226" b="54389"/>
          <a:stretch/>
        </p:blipFill>
        <p:spPr>
          <a:xfrm>
            <a:off x="539748" y="1531375"/>
            <a:ext cx="6271682" cy="661024"/>
          </a:xfrm>
          <a:prstGeom prst="rect">
            <a:avLst/>
          </a:prstGeom>
        </p:spPr>
      </p:pic>
      <p:sp>
        <p:nvSpPr>
          <p:cNvPr id="24" name="Rectangle 23">
            <a:extLst>
              <a:ext uri="{FF2B5EF4-FFF2-40B4-BE49-F238E27FC236}">
                <a16:creationId xmlns:a16="http://schemas.microsoft.com/office/drawing/2014/main" id="{D9514572-E477-3767-5AA2-FEEAB2DC9058}"/>
              </a:ext>
            </a:extLst>
          </p:cNvPr>
          <p:cNvSpPr/>
          <p:nvPr/>
        </p:nvSpPr>
        <p:spPr>
          <a:xfrm>
            <a:off x="4525108" y="320659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D970AB-08A0-E48A-95FB-D44105A190C6}"/>
              </a:ext>
            </a:extLst>
          </p:cNvPr>
          <p:cNvSpPr/>
          <p:nvPr/>
        </p:nvSpPr>
        <p:spPr>
          <a:xfrm>
            <a:off x="4525108" y="357905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29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MULTIVARIATE REGRESSION MODEL</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E635E41-DBBC-345F-AA39-43D04E37E5B8}"/>
                  </a:ext>
                </a:extLst>
              </p:cNvPr>
              <p:cNvSpPr txBox="1"/>
              <p:nvPr/>
            </p:nvSpPr>
            <p:spPr>
              <a:xfrm>
                <a:off x="539748" y="1852526"/>
                <a:ext cx="11112500" cy="400110"/>
              </a:xfrm>
              <a:prstGeom prst="rect">
                <a:avLst/>
              </a:prstGeom>
              <a:noFill/>
            </p:spPr>
            <p:txBody>
              <a:bodyPr wrap="square" anchor="t">
                <a:spAutoFit/>
              </a:bodyPr>
              <a:lstStyle/>
              <a:p>
                <a:pPr/>
                <a14:m>
                  <m:oMathPara xmlns:m="http://schemas.openxmlformats.org/officeDocument/2006/math">
                    <m:oMathParaPr>
                      <m:jc m:val="left"/>
                    </m:oMathParaPr>
                    <m:oMath xmlns:m="http://schemas.openxmlformats.org/officeDocument/2006/math">
                      <m:r>
                        <m:rPr>
                          <m:sty m:val="p"/>
                        </m:rPr>
                        <a:rPr lang="en-US" sz="2000" b="0" i="0" smtClean="0">
                          <a:solidFill>
                            <a:schemeClr val="tx1">
                              <a:lumMod val="85000"/>
                              <a:lumOff val="15000"/>
                            </a:schemeClr>
                          </a:solidFill>
                          <a:latin typeface="Cambria Math" panose="02040503050406030204" pitchFamily="18" charset="0"/>
                        </a:rPr>
                        <m:t>Y</m:t>
                      </m:r>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0</m:t>
                          </m:r>
                        </m:sub>
                      </m:sSub>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1</m:t>
                          </m:r>
                        </m:sub>
                      </m:sSub>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1</m:t>
                          </m:r>
                        </m:sub>
                      </m:sSub>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2</m:t>
                          </m:r>
                        </m:sub>
                      </m:sSub>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2</m:t>
                          </m:r>
                        </m:sub>
                      </m:sSub>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3</m:t>
                          </m:r>
                        </m:sub>
                      </m:sSub>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3</m:t>
                          </m:r>
                        </m:sub>
                      </m:sSub>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4</m:t>
                          </m:r>
                        </m:sub>
                      </m:sSub>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4</m:t>
                          </m:r>
                        </m:sub>
                      </m:sSub>
                      <m:r>
                        <a:rPr lang="en-US" sz="2000" b="0" i="0" smtClean="0">
                          <a:solidFill>
                            <a:schemeClr val="tx1">
                              <a:lumMod val="85000"/>
                              <a:lumOff val="15000"/>
                            </a:schemeClr>
                          </a:solidFill>
                          <a:latin typeface="Cambria Math" panose="02040503050406030204" pitchFamily="18" charset="0"/>
                        </a:rPr>
                        <m:t>+</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b="0" i="0" smtClean="0">
                              <a:solidFill>
                                <a:schemeClr val="tx1">
                                  <a:lumMod val="85000"/>
                                  <a:lumOff val="15000"/>
                                </a:schemeClr>
                              </a:solidFill>
                              <a:latin typeface="Cambria Math" panose="02040503050406030204" pitchFamily="18" charset="0"/>
                            </a:rPr>
                            <m:t>5</m:t>
                          </m:r>
                        </m:sub>
                      </m:sSub>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5</m:t>
                          </m:r>
                        </m:sub>
                      </m:sSub>
                      <m:r>
                        <a:rPr lang="en-US" sz="2000" b="0" i="0" smtClean="0">
                          <a:solidFill>
                            <a:schemeClr val="tx1">
                              <a:lumMod val="85000"/>
                              <a:lumOff val="15000"/>
                            </a:schemeClr>
                          </a:solidFill>
                          <a:latin typeface="Cambria Math" panose="02040503050406030204" pitchFamily="18" charset="0"/>
                        </a:rPr>
                        <m:t>+</m:t>
                      </m:r>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ε</m:t>
                      </m:r>
                    </m:oMath>
                  </m:oMathPara>
                </a14:m>
                <a:endParaRPr lang="en-US" sz="20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4" name="TextBox 3">
                <a:extLst>
                  <a:ext uri="{FF2B5EF4-FFF2-40B4-BE49-F238E27FC236}">
                    <a16:creationId xmlns:a16="http://schemas.microsoft.com/office/drawing/2014/main" id="{4E635E41-DBBC-345F-AA39-43D04E37E5B8}"/>
                  </a:ext>
                </a:extLst>
              </p:cNvPr>
              <p:cNvSpPr txBox="1">
                <a:spLocks noRot="1" noChangeAspect="1" noMove="1" noResize="1" noEditPoints="1" noAdjustHandles="1" noChangeArrowheads="1" noChangeShapeType="1" noTextEdit="1"/>
              </p:cNvSpPr>
              <p:nvPr/>
            </p:nvSpPr>
            <p:spPr>
              <a:xfrm>
                <a:off x="539748" y="1852526"/>
                <a:ext cx="11112500" cy="400110"/>
              </a:xfrm>
              <a:prstGeom prst="rect">
                <a:avLst/>
              </a:prstGeom>
              <a:blipFill>
                <a:blip r:embed="rId3"/>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99B08D4-245A-587A-2A6C-E26FA9834E87}"/>
                  </a:ext>
                </a:extLst>
              </p:cNvPr>
              <p:cNvSpPr txBox="1"/>
              <p:nvPr/>
            </p:nvSpPr>
            <p:spPr>
              <a:xfrm>
                <a:off x="539748" y="3568014"/>
                <a:ext cx="11112500" cy="2585323"/>
              </a:xfrm>
              <a:prstGeom prst="rect">
                <a:avLst/>
              </a:prstGeom>
              <a:noFill/>
            </p:spPr>
            <p:txBody>
              <a:bodyPr wrap="square" anchor="t">
                <a:spAutoFit/>
              </a:bodyPr>
              <a:lstStyle/>
              <a:p>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rPr>
                      <m:t>Y</m:t>
                    </m:r>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Total pre-tax personal income; $ </a:t>
                </a:r>
                <a:r>
                  <a:rPr lang="en-US" b="1" dirty="0">
                    <a:solidFill>
                      <a:schemeClr val="tx1">
                        <a:lumMod val="85000"/>
                        <a:lumOff val="15000"/>
                      </a:schemeClr>
                    </a:solidFill>
                    <a:latin typeface="Arial Nova Cond" panose="020F0502020204030204" pitchFamily="34" charset="0"/>
                    <a:cs typeface="Arial Nova Cond" panose="020F0502020204030204" pitchFamily="34" charset="0"/>
                  </a:rPr>
                  <a:t>(dependent variable)</a:t>
                </a:r>
                <a:endParaRPr lang="en-US" b="1" dirty="0">
                  <a:solidFill>
                    <a:schemeClr val="tx1">
                      <a:lumMod val="85000"/>
                      <a:lumOff val="15000"/>
                    </a:schemeClr>
                  </a:solidFill>
                  <a:latin typeface="Arial Nova Cond" panose="020F0502020204030204" pitchFamily="34" charset="0"/>
                  <a:ea typeface="Cambria Math" panose="02040503050406030204" pitchFamily="18" charset="0"/>
                  <a:cs typeface="Arial Nova Cond" panose="020F0502020204030204" pitchFamily="34" charset="0"/>
                </a:endParaRP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b="0" i="0" smtClean="0">
                            <a:solidFill>
                              <a:schemeClr val="tx1">
                                <a:lumMod val="85000"/>
                                <a:lumOff val="15000"/>
                              </a:schemeClr>
                            </a:solidFill>
                            <a:latin typeface="Cambria Math" panose="02040503050406030204" pitchFamily="18" charset="0"/>
                          </a:rPr>
                          <m:t>0</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ea typeface="Cambria Math" panose="02040503050406030204" pitchFamily="18" charset="0"/>
                  </a:rPr>
                  <a:t> Vertical axis intercept</a:t>
                </a: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i</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ea typeface="Cambria Math" panose="02040503050406030204" pitchFamily="18" charset="0"/>
                  </a:rPr>
                  <a:t>Coefficient of </a:t>
                </a:r>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m:rPr>
                            <m:sty m:val="p"/>
                          </m:rPr>
                          <a:rPr lang="en-US" b="0" i="0" smtClean="0">
                            <a:solidFill>
                              <a:schemeClr val="tx1">
                                <a:lumMod val="85000"/>
                                <a:lumOff val="15000"/>
                              </a:schemeClr>
                            </a:solidFill>
                            <a:latin typeface="Cambria Math" panose="02040503050406030204" pitchFamily="18" charset="0"/>
                          </a:rPr>
                          <m:t>i</m:t>
                        </m:r>
                      </m:sub>
                    </m:sSub>
                  </m:oMath>
                </a14:m>
                <a:r>
                  <a:rPr lang="en-US" dirty="0">
                    <a:solidFill>
                      <a:schemeClr val="tx1">
                        <a:lumMod val="85000"/>
                        <a:lumOff val="15000"/>
                      </a:schemeClr>
                    </a:solidFill>
                    <a:latin typeface="Arial Nova Cond Light" panose="020B0506020202020204" pitchFamily="34" charset="0"/>
                    <a:ea typeface="Cambria Math" panose="02040503050406030204" pitchFamily="18" charset="0"/>
                  </a:rPr>
                  <a:t> for </a:t>
                </a:r>
                <a:r>
                  <a:rPr lang="en-US" dirty="0" err="1">
                    <a:solidFill>
                      <a:schemeClr val="tx1">
                        <a:lumMod val="85000"/>
                        <a:lumOff val="15000"/>
                      </a:schemeClr>
                    </a:solidFill>
                    <a:latin typeface="Arial Nova Cond Light" panose="020B0506020202020204" pitchFamily="34" charset="0"/>
                    <a:ea typeface="Cambria Math" panose="02040503050406030204" pitchFamily="18" charset="0"/>
                  </a:rPr>
                  <a:t>i</a:t>
                </a:r>
                <a:r>
                  <a:rPr lang="en-US" dirty="0">
                    <a:solidFill>
                      <a:schemeClr val="tx1">
                        <a:lumMod val="85000"/>
                        <a:lumOff val="15000"/>
                      </a:schemeClr>
                    </a:solidFill>
                    <a:latin typeface="Arial Nova Cond Light" panose="020B0506020202020204" pitchFamily="34" charset="0"/>
                    <a:ea typeface="Cambria Math" panose="02040503050406030204" pitchFamily="18" charset="0"/>
                  </a:rPr>
                  <a:t> = 1,2,3,4,5</a:t>
                </a: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a:rPr lang="en-US" b="0" i="0" smtClean="0">
                            <a:solidFill>
                              <a:schemeClr val="tx1">
                                <a:lumMod val="85000"/>
                                <a:lumOff val="15000"/>
                              </a:schemeClr>
                            </a:solidFill>
                            <a:latin typeface="Cambria Math" panose="02040503050406030204" pitchFamily="18" charset="0"/>
                          </a:rPr>
                          <m:t>1</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Years of completed schooling; years </a:t>
                </a:r>
                <a:r>
                  <a:rPr lang="en-US" b="1" dirty="0">
                    <a:solidFill>
                      <a:schemeClr val="tx1">
                        <a:lumMod val="85000"/>
                        <a:lumOff val="15000"/>
                      </a:schemeClr>
                    </a:solidFill>
                    <a:latin typeface="Arial Nova Cond" panose="020F0502020204030204" pitchFamily="34" charset="0"/>
                    <a:cs typeface="Arial Nova Cond" panose="020F0502020204030204" pitchFamily="34" charset="0"/>
                  </a:rPr>
                  <a:t>(key explanatory variable)</a:t>
                </a:r>
                <a:endParaRPr lang="en-US" b="1" dirty="0">
                  <a:solidFill>
                    <a:schemeClr val="tx1">
                      <a:lumMod val="85000"/>
                      <a:lumOff val="15000"/>
                    </a:schemeClr>
                  </a:solidFill>
                  <a:latin typeface="Arial Nova Cond" panose="020F0502020204030204" pitchFamily="34" charset="0"/>
                  <a:ea typeface="Cambria Math" panose="02040503050406030204" pitchFamily="18" charset="0"/>
                  <a:cs typeface="Arial Nova Cond" panose="020F0502020204030204" pitchFamily="34" charset="0"/>
                </a:endParaRP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a:rPr lang="en-US" b="0" i="0" smtClean="0">
                            <a:solidFill>
                              <a:schemeClr val="tx1">
                                <a:lumMod val="85000"/>
                                <a:lumOff val="15000"/>
                              </a:schemeClr>
                            </a:solidFill>
                            <a:latin typeface="Cambria Math" panose="02040503050406030204" pitchFamily="18" charset="0"/>
                          </a:rPr>
                          <m:t>2</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Age at last birthday; years</a:t>
                </a: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a:rPr lang="en-US" b="0" i="0" smtClean="0">
                            <a:solidFill>
                              <a:schemeClr val="tx1">
                                <a:lumMod val="85000"/>
                                <a:lumOff val="15000"/>
                              </a:schemeClr>
                            </a:solidFill>
                            <a:latin typeface="Cambria Math" panose="02040503050406030204" pitchFamily="18" charset="0"/>
                          </a:rPr>
                          <m:t>3</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Annual work expenses; $</a:t>
                </a: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a:rPr lang="en-US" b="0" i="0" smtClean="0">
                            <a:solidFill>
                              <a:schemeClr val="tx1">
                                <a:lumMod val="85000"/>
                                <a:lumOff val="15000"/>
                              </a:schemeClr>
                            </a:solidFill>
                            <a:latin typeface="Cambria Math" panose="02040503050406030204" pitchFamily="18" charset="0"/>
                          </a:rPr>
                          <m:t>4</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1 if married, 0 if not married</a:t>
                </a:r>
              </a:p>
              <a:p>
                <a14:m>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X</m:t>
                        </m:r>
                      </m:e>
                      <m:sub>
                        <m:r>
                          <a:rPr lang="en-US" b="0" i="0" smtClean="0">
                            <a:solidFill>
                              <a:schemeClr val="tx1">
                                <a:lumMod val="85000"/>
                                <a:lumOff val="15000"/>
                              </a:schemeClr>
                            </a:solidFill>
                            <a:latin typeface="Cambria Math" panose="02040503050406030204" pitchFamily="18" charset="0"/>
                          </a:rPr>
                          <m:t>5</m:t>
                        </m:r>
                      </m:sub>
                    </m:sSub>
                    <m:r>
                      <a:rPr lang="en-US" b="0" i="0" smtClean="0">
                        <a:solidFill>
                          <a:schemeClr val="tx1">
                            <a:lumMod val="85000"/>
                            <a:lumOff val="15000"/>
                          </a:schemeClr>
                        </a:solidFill>
                        <a:latin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rPr>
                  <a:t> 1 if is a US citizen, 0 if is not a US citizen</a:t>
                </a:r>
                <a:endParaRPr lang="en-US" dirty="0">
                  <a:solidFill>
                    <a:schemeClr val="tx1">
                      <a:lumMod val="85000"/>
                      <a:lumOff val="15000"/>
                    </a:schemeClr>
                  </a:solidFill>
                  <a:latin typeface="Arial Nova Cond Light" panose="020B0506020202020204" pitchFamily="34" charset="0"/>
                  <a:ea typeface="Cambria Math" panose="02040503050406030204" pitchFamily="18" charset="0"/>
                </a:endParaRPr>
              </a:p>
              <a:p>
                <a14:m>
                  <m:oMath xmlns:m="http://schemas.openxmlformats.org/officeDocument/2006/math">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ε</m:t>
                    </m:r>
                    <m:r>
                      <a:rPr lang="en-US" b="0" i="0"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dirty="0">
                    <a:solidFill>
                      <a:schemeClr val="tx1">
                        <a:lumMod val="85000"/>
                        <a:lumOff val="15000"/>
                      </a:schemeClr>
                    </a:solidFill>
                    <a:latin typeface="Arial Nova Cond Light" panose="020B0506020202020204" pitchFamily="34" charset="0"/>
                    <a:ea typeface="Cambria Math" panose="02040503050406030204" pitchFamily="18" charset="0"/>
                  </a:rPr>
                  <a:t> Random error</a:t>
                </a:r>
              </a:p>
            </p:txBody>
          </p:sp>
        </mc:Choice>
        <mc:Fallback>
          <p:sp>
            <p:nvSpPr>
              <p:cNvPr id="5" name="TextBox 4">
                <a:extLst>
                  <a:ext uri="{FF2B5EF4-FFF2-40B4-BE49-F238E27FC236}">
                    <a16:creationId xmlns:a16="http://schemas.microsoft.com/office/drawing/2014/main" id="{599B08D4-245A-587A-2A6C-E26FA9834E87}"/>
                  </a:ext>
                </a:extLst>
              </p:cNvPr>
              <p:cNvSpPr txBox="1">
                <a:spLocks noRot="1" noChangeAspect="1" noMove="1" noResize="1" noEditPoints="1" noAdjustHandles="1" noChangeArrowheads="1" noChangeShapeType="1" noTextEdit="1"/>
              </p:cNvSpPr>
              <p:nvPr/>
            </p:nvSpPr>
            <p:spPr>
              <a:xfrm>
                <a:off x="539748" y="3568014"/>
                <a:ext cx="11112500" cy="2585323"/>
              </a:xfrm>
              <a:prstGeom prst="rect">
                <a:avLst/>
              </a:prstGeom>
              <a:blipFill>
                <a:blip r:embed="rId4"/>
                <a:stretch>
                  <a:fillRect l="-228" t="-976" b="-243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971472B4-A045-1536-6D57-75785B5A7EC6}"/>
              </a:ext>
            </a:extLst>
          </p:cNvPr>
          <p:cNvSpPr txBox="1"/>
          <p:nvPr/>
        </p:nvSpPr>
        <p:spPr>
          <a:xfrm>
            <a:off x="539748" y="1531375"/>
            <a:ext cx="11112500" cy="400110"/>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ea typeface="Cambria Math" panose="02040503050406030204" pitchFamily="18" charset="0"/>
              </a:rPr>
              <a:t>General equation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F3371B9-DF7D-3298-7B0F-46DF1EF843CF}"/>
                  </a:ext>
                </a:extLst>
              </p:cNvPr>
              <p:cNvSpPr txBox="1"/>
              <p:nvPr/>
            </p:nvSpPr>
            <p:spPr>
              <a:xfrm>
                <a:off x="539748" y="2786747"/>
                <a:ext cx="11112500" cy="400110"/>
              </a:xfrm>
              <a:prstGeom prst="rect">
                <a:avLst/>
              </a:prstGeom>
              <a:noFill/>
            </p:spPr>
            <p:txBody>
              <a:bodyPr wrap="square" anchor="t">
                <a:spAutoFit/>
              </a:bodyPr>
              <a:lstStyle/>
              <a:p>
                <a:pPr/>
                <a14:m>
                  <m:oMathPara xmlns:m="http://schemas.openxmlformats.org/officeDocument/2006/math">
                    <m:oMathParaPr>
                      <m:jc m:val="left"/>
                    </m:oMathParaPr>
                    <m:oMath xmlns:m="http://schemas.openxmlformats.org/officeDocument/2006/math">
                      <m:r>
                        <m:rPr>
                          <m:sty m:val="p"/>
                        </m:rPr>
                        <a:rPr lang="en-US" sz="2000" b="0" i="0" smtClean="0">
                          <a:solidFill>
                            <a:schemeClr val="tx1">
                              <a:lumMod val="85000"/>
                              <a:lumOff val="15000"/>
                            </a:schemeClr>
                          </a:solidFill>
                          <a:latin typeface="Cambria Math" panose="02040503050406030204" pitchFamily="18" charset="0"/>
                        </a:rPr>
                        <m:t>Y</m:t>
                      </m:r>
                      <m:r>
                        <a:rPr lang="en-US" sz="2000" b="0" i="0" smtClean="0">
                          <a:solidFill>
                            <a:schemeClr val="tx1">
                              <a:lumMod val="85000"/>
                              <a:lumOff val="15000"/>
                            </a:schemeClr>
                          </a:solidFill>
                          <a:latin typeface="Cambria Math" panose="02040503050406030204" pitchFamily="18" charset="0"/>
                        </a:rPr>
                        <m:t>=−145874.5+8950.705</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1</m:t>
                          </m:r>
                        </m:sub>
                      </m:sSub>
                      <m:r>
                        <a:rPr lang="en-US" sz="2000" b="0" i="0" smtClean="0">
                          <a:solidFill>
                            <a:schemeClr val="tx1">
                              <a:lumMod val="85000"/>
                              <a:lumOff val="15000"/>
                            </a:schemeClr>
                          </a:solidFill>
                          <a:latin typeface="Cambria Math" panose="02040503050406030204" pitchFamily="18" charset="0"/>
                        </a:rPr>
                        <m:t>+591.1835</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2</m:t>
                          </m:r>
                        </m:sub>
                      </m:sSub>
                      <m:r>
                        <a:rPr lang="en-US" sz="2000" b="0" i="0" smtClean="0">
                          <a:solidFill>
                            <a:schemeClr val="tx1">
                              <a:lumMod val="85000"/>
                              <a:lumOff val="15000"/>
                            </a:schemeClr>
                          </a:solidFill>
                          <a:latin typeface="Cambria Math" panose="02040503050406030204" pitchFamily="18" charset="0"/>
                        </a:rPr>
                        <m:t>+38.03677</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3</m:t>
                          </m:r>
                        </m:sub>
                      </m:sSub>
                      <m:r>
                        <a:rPr lang="en-US" sz="2000" b="0" i="0" smtClean="0">
                          <a:solidFill>
                            <a:schemeClr val="tx1">
                              <a:lumMod val="85000"/>
                              <a:lumOff val="15000"/>
                            </a:schemeClr>
                          </a:solidFill>
                          <a:latin typeface="Cambria Math" panose="02040503050406030204" pitchFamily="18" charset="0"/>
                        </a:rPr>
                        <m:t>+16805.94</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4</m:t>
                          </m:r>
                        </m:sub>
                      </m:sSub>
                      <m:r>
                        <a:rPr lang="en-US" sz="2000" b="0" i="0" smtClean="0">
                          <a:solidFill>
                            <a:schemeClr val="tx1">
                              <a:lumMod val="85000"/>
                              <a:lumOff val="15000"/>
                            </a:schemeClr>
                          </a:solidFill>
                          <a:latin typeface="Cambria Math" panose="02040503050406030204" pitchFamily="18" charset="0"/>
                        </a:rPr>
                        <m:t>+729.4994</m:t>
                      </m:r>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b="0" i="0" smtClean="0">
                              <a:solidFill>
                                <a:schemeClr val="tx1">
                                  <a:lumMod val="85000"/>
                                  <a:lumOff val="15000"/>
                                </a:schemeClr>
                              </a:solidFill>
                              <a:latin typeface="Cambria Math" panose="02040503050406030204" pitchFamily="18" charset="0"/>
                            </a:rPr>
                            <m:t>X</m:t>
                          </m:r>
                        </m:e>
                        <m:sub>
                          <m:r>
                            <a:rPr lang="en-US" sz="2000" b="0" i="0" smtClean="0">
                              <a:solidFill>
                                <a:schemeClr val="tx1">
                                  <a:lumMod val="85000"/>
                                  <a:lumOff val="15000"/>
                                </a:schemeClr>
                              </a:solidFill>
                              <a:latin typeface="Cambria Math" panose="02040503050406030204" pitchFamily="18" charset="0"/>
                            </a:rPr>
                            <m:t>5</m:t>
                          </m:r>
                        </m:sub>
                      </m:sSub>
                      <m:r>
                        <a:rPr lang="en-US" sz="2000" b="0" i="0" smtClean="0">
                          <a:solidFill>
                            <a:schemeClr val="tx1">
                              <a:lumMod val="85000"/>
                              <a:lumOff val="15000"/>
                            </a:schemeClr>
                          </a:solidFill>
                          <a:latin typeface="Cambria Math" panose="02040503050406030204" pitchFamily="18" charset="0"/>
                        </a:rPr>
                        <m:t>+</m:t>
                      </m:r>
                      <m:r>
                        <m:rPr>
                          <m:sty m:val="p"/>
                        </m:rPr>
                        <a:rPr lang="en-US" sz="2000" b="0" i="0" smtClean="0">
                          <a:solidFill>
                            <a:schemeClr val="tx1">
                              <a:lumMod val="85000"/>
                              <a:lumOff val="15000"/>
                            </a:schemeClr>
                          </a:solidFill>
                          <a:latin typeface="Cambria Math" panose="02040503050406030204" pitchFamily="18" charset="0"/>
                          <a:ea typeface="Cambria Math" panose="02040503050406030204" pitchFamily="18" charset="0"/>
                        </a:rPr>
                        <m:t>ε</m:t>
                      </m:r>
                    </m:oMath>
                  </m:oMathPara>
                </a14:m>
                <a:endParaRPr lang="en-US" sz="20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6" name="TextBox 5">
                <a:extLst>
                  <a:ext uri="{FF2B5EF4-FFF2-40B4-BE49-F238E27FC236}">
                    <a16:creationId xmlns:a16="http://schemas.microsoft.com/office/drawing/2014/main" id="{EF3371B9-DF7D-3298-7B0F-46DF1EF843CF}"/>
                  </a:ext>
                </a:extLst>
              </p:cNvPr>
              <p:cNvSpPr txBox="1">
                <a:spLocks noRot="1" noChangeAspect="1" noMove="1" noResize="1" noEditPoints="1" noAdjustHandles="1" noChangeArrowheads="1" noChangeShapeType="1" noTextEdit="1"/>
              </p:cNvSpPr>
              <p:nvPr/>
            </p:nvSpPr>
            <p:spPr>
              <a:xfrm>
                <a:off x="539748" y="2786747"/>
                <a:ext cx="11112500" cy="400110"/>
              </a:xfrm>
              <a:prstGeom prst="rect">
                <a:avLst/>
              </a:prstGeom>
              <a:blipFill>
                <a:blip r:embed="rId5"/>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D8EBDAC-D06B-E6FC-B1D6-B35BD87C9BCA}"/>
              </a:ext>
            </a:extLst>
          </p:cNvPr>
          <p:cNvSpPr txBox="1"/>
          <p:nvPr/>
        </p:nvSpPr>
        <p:spPr>
          <a:xfrm>
            <a:off x="539748" y="2465596"/>
            <a:ext cx="11112500" cy="400110"/>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ea typeface="Cambria Math" panose="02040503050406030204" pitchFamily="18" charset="0"/>
              </a:rPr>
              <a:t>Equation for this sample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47147D2-D406-6AEF-F73F-EF8F6A80BF1B}"/>
                  </a:ext>
                </a:extLst>
              </p:cNvPr>
              <p:cNvSpPr txBox="1"/>
              <p:nvPr/>
            </p:nvSpPr>
            <p:spPr>
              <a:xfrm>
                <a:off x="1101543" y="3117572"/>
                <a:ext cx="1329141"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(2297.226)</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9" name="TextBox 8">
                <a:extLst>
                  <a:ext uri="{FF2B5EF4-FFF2-40B4-BE49-F238E27FC236}">
                    <a16:creationId xmlns:a16="http://schemas.microsoft.com/office/drawing/2014/main" id="{F47147D2-D406-6AEF-F73F-EF8F6A80BF1B}"/>
                  </a:ext>
                </a:extLst>
              </p:cNvPr>
              <p:cNvSpPr txBox="1">
                <a:spLocks noRot="1" noChangeAspect="1" noMove="1" noResize="1" noEditPoints="1" noAdjustHandles="1" noChangeArrowheads="1" noChangeShapeType="1" noTextEdit="1"/>
              </p:cNvSpPr>
              <p:nvPr/>
            </p:nvSpPr>
            <p:spPr>
              <a:xfrm>
                <a:off x="1101543" y="3117572"/>
                <a:ext cx="1329141" cy="338554"/>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353E50D-27CA-7A9C-E171-A24992ADF194}"/>
                  </a:ext>
                </a:extLst>
              </p:cNvPr>
              <p:cNvSpPr txBox="1"/>
              <p:nvPr/>
            </p:nvSpPr>
            <p:spPr>
              <a:xfrm>
                <a:off x="2561882" y="3117572"/>
                <a:ext cx="1223039"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(113.7108)</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10" name="TextBox 9">
                <a:extLst>
                  <a:ext uri="{FF2B5EF4-FFF2-40B4-BE49-F238E27FC236}">
                    <a16:creationId xmlns:a16="http://schemas.microsoft.com/office/drawing/2014/main" id="{A353E50D-27CA-7A9C-E171-A24992ADF194}"/>
                  </a:ext>
                </a:extLst>
              </p:cNvPr>
              <p:cNvSpPr txBox="1">
                <a:spLocks noRot="1" noChangeAspect="1" noMove="1" noResize="1" noEditPoints="1" noAdjustHandles="1" noChangeArrowheads="1" noChangeShapeType="1" noTextEdit="1"/>
              </p:cNvSpPr>
              <p:nvPr/>
            </p:nvSpPr>
            <p:spPr>
              <a:xfrm>
                <a:off x="2561882" y="3117572"/>
                <a:ext cx="1223039" cy="338554"/>
              </a:xfrm>
              <a:prstGeom prst="rect">
                <a:avLst/>
              </a:prstGeom>
              <a:blipFill>
                <a:blip r:embed="rId7"/>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C726D8B-215F-C523-7B1C-3C602CBF7F85}"/>
                  </a:ext>
                </a:extLst>
              </p:cNvPr>
              <p:cNvSpPr txBox="1"/>
              <p:nvPr/>
            </p:nvSpPr>
            <p:spPr>
              <a:xfrm>
                <a:off x="4185506" y="3117572"/>
                <a:ext cx="1223039"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(23.04455)</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3C726D8B-215F-C523-7B1C-3C602CBF7F85}"/>
                  </a:ext>
                </a:extLst>
              </p:cNvPr>
              <p:cNvSpPr txBox="1">
                <a:spLocks noRot="1" noChangeAspect="1" noMove="1" noResize="1" noEditPoints="1" noAdjustHandles="1" noChangeArrowheads="1" noChangeShapeType="1" noTextEdit="1"/>
              </p:cNvSpPr>
              <p:nvPr/>
            </p:nvSpPr>
            <p:spPr>
              <a:xfrm>
                <a:off x="4185506" y="3117572"/>
                <a:ext cx="1223039" cy="338554"/>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1579DA5-F804-2013-A55D-227AB6EFB22F}"/>
                  </a:ext>
                </a:extLst>
              </p:cNvPr>
              <p:cNvSpPr txBox="1"/>
              <p:nvPr/>
            </p:nvSpPr>
            <p:spPr>
              <a:xfrm>
                <a:off x="5751255" y="3117572"/>
                <a:ext cx="1223039"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(0.9591894)</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F1579DA5-F804-2013-A55D-227AB6EFB22F}"/>
                  </a:ext>
                </a:extLst>
              </p:cNvPr>
              <p:cNvSpPr txBox="1">
                <a:spLocks noRot="1" noChangeAspect="1" noMove="1" noResize="1" noEditPoints="1" noAdjustHandles="1" noChangeArrowheads="1" noChangeShapeType="1" noTextEdit="1"/>
              </p:cNvSpPr>
              <p:nvPr/>
            </p:nvSpPr>
            <p:spPr>
              <a:xfrm>
                <a:off x="5751255" y="3117572"/>
                <a:ext cx="1223039" cy="338554"/>
              </a:xfrm>
              <a:prstGeom prst="rect">
                <a:avLst/>
              </a:prstGeom>
              <a:blipFill>
                <a:blip r:embed="rId9"/>
                <a:stretch>
                  <a:fillRect r="-6122"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C7C358A-5E8E-62B2-46C4-227A588625AB}"/>
                  </a:ext>
                </a:extLst>
              </p:cNvPr>
              <p:cNvSpPr txBox="1"/>
              <p:nvPr/>
            </p:nvSpPr>
            <p:spPr>
              <a:xfrm>
                <a:off x="7405737" y="3117572"/>
                <a:ext cx="1223039"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(678.5112)</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13" name="TextBox 12">
                <a:extLst>
                  <a:ext uri="{FF2B5EF4-FFF2-40B4-BE49-F238E27FC236}">
                    <a16:creationId xmlns:a16="http://schemas.microsoft.com/office/drawing/2014/main" id="{2C7C358A-5E8E-62B2-46C4-227A588625AB}"/>
                  </a:ext>
                </a:extLst>
              </p:cNvPr>
              <p:cNvSpPr txBox="1">
                <a:spLocks noRot="1" noChangeAspect="1" noMove="1" noResize="1" noEditPoints="1" noAdjustHandles="1" noChangeArrowheads="1" noChangeShapeType="1" noTextEdit="1"/>
              </p:cNvSpPr>
              <p:nvPr/>
            </p:nvSpPr>
            <p:spPr>
              <a:xfrm>
                <a:off x="7405737" y="3117572"/>
                <a:ext cx="1223039" cy="338554"/>
              </a:xfrm>
              <a:prstGeom prst="rect">
                <a:avLst/>
              </a:prstGeom>
              <a:blipFill>
                <a:blip r:embed="rId10"/>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BEE0651-460F-F968-3268-6CEDE26B32E2}"/>
                  </a:ext>
                </a:extLst>
              </p:cNvPr>
              <p:cNvSpPr txBox="1"/>
              <p:nvPr/>
            </p:nvSpPr>
            <p:spPr>
              <a:xfrm>
                <a:off x="9006206" y="3117572"/>
                <a:ext cx="1223039" cy="338554"/>
              </a:xfrm>
              <a:prstGeom prst="rect">
                <a:avLst/>
              </a:prstGeom>
              <a:noFill/>
            </p:spPr>
            <p:txBody>
              <a:bodyPr wrap="square" anchor="t">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(1098.03)</m:t>
                      </m:r>
                    </m:oMath>
                  </m:oMathPara>
                </a14:m>
                <a:endParaRPr lang="en-US" sz="16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14" name="TextBox 13">
                <a:extLst>
                  <a:ext uri="{FF2B5EF4-FFF2-40B4-BE49-F238E27FC236}">
                    <a16:creationId xmlns:a16="http://schemas.microsoft.com/office/drawing/2014/main" id="{8BEE0651-460F-F968-3268-6CEDE26B32E2}"/>
                  </a:ext>
                </a:extLst>
              </p:cNvPr>
              <p:cNvSpPr txBox="1">
                <a:spLocks noRot="1" noChangeAspect="1" noMove="1" noResize="1" noEditPoints="1" noAdjustHandles="1" noChangeArrowheads="1" noChangeShapeType="1" noTextEdit="1"/>
              </p:cNvSpPr>
              <p:nvPr/>
            </p:nvSpPr>
            <p:spPr>
              <a:xfrm>
                <a:off x="9006206" y="3117572"/>
                <a:ext cx="1223039" cy="338554"/>
              </a:xfrm>
              <a:prstGeom prst="rect">
                <a:avLst/>
              </a:prstGeom>
              <a:blipFill>
                <a:blip r:embed="rId11"/>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85182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MULTIVARIATE REGRESSION MODEL</a:t>
            </a:r>
          </a:p>
        </p:txBody>
      </p:sp>
      <p:pic>
        <p:nvPicPr>
          <p:cNvPr id="2" name="Picture 1">
            <a:extLst>
              <a:ext uri="{FF2B5EF4-FFF2-40B4-BE49-F238E27FC236}">
                <a16:creationId xmlns:a16="http://schemas.microsoft.com/office/drawing/2014/main" id="{071D3F41-FEC8-C188-B423-53F642DEEC02}"/>
              </a:ext>
            </a:extLst>
          </p:cNvPr>
          <p:cNvPicPr>
            <a:picLocks noChangeAspect="1"/>
          </p:cNvPicPr>
          <p:nvPr/>
        </p:nvPicPr>
        <p:blipFill>
          <a:blip r:embed="rId3"/>
          <a:stretch>
            <a:fillRect/>
          </a:stretch>
        </p:blipFill>
        <p:spPr>
          <a:xfrm>
            <a:off x="539748" y="1531375"/>
            <a:ext cx="5409134" cy="3121307"/>
          </a:xfrm>
          <a:prstGeom prst="rect">
            <a:avLst/>
          </a:prstGeom>
        </p:spPr>
      </p:pic>
      <p:sp>
        <p:nvSpPr>
          <p:cNvPr id="12" name="Rectangle 11">
            <a:extLst>
              <a:ext uri="{FF2B5EF4-FFF2-40B4-BE49-F238E27FC236}">
                <a16:creationId xmlns:a16="http://schemas.microsoft.com/office/drawing/2014/main" id="{B160E816-89A0-DE40-AF1A-3F8CE507A945}"/>
              </a:ext>
            </a:extLst>
          </p:cNvPr>
          <p:cNvSpPr/>
          <p:nvPr/>
        </p:nvSpPr>
        <p:spPr>
          <a:xfrm>
            <a:off x="1599139" y="3491424"/>
            <a:ext cx="698871" cy="97059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C5451C-C514-3384-2B5D-296F7B781A47}"/>
              </a:ext>
            </a:extLst>
          </p:cNvPr>
          <p:cNvSpPr/>
          <p:nvPr/>
        </p:nvSpPr>
        <p:spPr>
          <a:xfrm>
            <a:off x="4449681" y="3491425"/>
            <a:ext cx="1443392" cy="1619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FA2F2BD-9D18-31BE-327D-B99AA74777BA}"/>
                  </a:ext>
                </a:extLst>
              </p:cNvPr>
              <p:cNvSpPr txBox="1"/>
              <p:nvPr/>
            </p:nvSpPr>
            <p:spPr>
              <a:xfrm>
                <a:off x="6181916" y="1531375"/>
                <a:ext cx="5470331" cy="4700839"/>
              </a:xfrm>
              <a:prstGeom prst="rect">
                <a:avLst/>
              </a:prstGeom>
              <a:noFill/>
            </p:spPr>
            <p:txBody>
              <a:bodyPr wrap="square" anchor="t">
                <a:spAutoFit/>
              </a:bodyPr>
              <a:lstStyle/>
              <a:p>
                <a:r>
                  <a:rPr lang="en-US" sz="1600" b="1" dirty="0">
                    <a:solidFill>
                      <a:schemeClr val="tx1">
                        <a:lumMod val="85000"/>
                        <a:lumOff val="15000"/>
                      </a:schemeClr>
                    </a:solidFill>
                    <a:latin typeface="Arial Nova Cond Light" panose="020B0506020202020204" pitchFamily="34" charset="0"/>
                  </a:rPr>
                  <a:t>Continuous explanatory variables</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a:t>
                </a:r>
                <a:r>
                  <a:rPr lang="en-US" sz="1600" dirty="0" err="1">
                    <a:solidFill>
                      <a:schemeClr val="tx1">
                        <a:lumMod val="85000"/>
                        <a:lumOff val="15000"/>
                      </a:schemeClr>
                    </a:solidFill>
                    <a:latin typeface="Arial Nova Cond Light" panose="020B0506020202020204" pitchFamily="34" charset="0"/>
                  </a:rPr>
                  <a:t>yrs_educ</a:t>
                </a:r>
                <a:r>
                  <a:rPr lang="en-US" sz="1600" dirty="0">
                    <a:solidFill>
                      <a:schemeClr val="tx1">
                        <a:lumMod val="85000"/>
                        <a:lumOff val="15000"/>
                      </a:schemeClr>
                    </a:solidFill>
                    <a:latin typeface="Arial Nova Cond Light" panose="020B0506020202020204" pitchFamily="34" charset="0"/>
                  </a:rPr>
                  <a:t> = 8950.705: A one-year increase in education leads to a $8,950.705 increase in income, on average</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a:t>
                </a:r>
                <a:r>
                  <a:rPr lang="en-US" sz="1600" dirty="0" err="1">
                    <a:solidFill>
                      <a:schemeClr val="tx1">
                        <a:lumMod val="85000"/>
                        <a:lumOff val="15000"/>
                      </a:schemeClr>
                    </a:solidFill>
                    <a:latin typeface="Arial Nova Cond Light" panose="020B0506020202020204" pitchFamily="34" charset="0"/>
                  </a:rPr>
                  <a:t>yrs_educ</a:t>
                </a:r>
                <a:r>
                  <a:rPr lang="en-US" sz="1600" dirty="0">
                    <a:solidFill>
                      <a:schemeClr val="tx1">
                        <a:lumMod val="85000"/>
                        <a:lumOff val="15000"/>
                      </a:schemeClr>
                    </a:solidFill>
                    <a:latin typeface="Arial Nova Cond Light" panose="020B0506020202020204" pitchFamily="34" charset="0"/>
                  </a:rPr>
                  <a:t> decreases from 9975.112 to 8950.705 due to the introduction of other explanatory variables—the effect of education on income is not as strong</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All continuous explanatory variables have a positive relationship with the dependent variable, income (</a:t>
                </a:r>
                <a:r>
                  <a:rPr lang="en-US" sz="1600" dirty="0" err="1">
                    <a:solidFill>
                      <a:schemeClr val="tx1">
                        <a:lumMod val="85000"/>
                        <a:lumOff val="15000"/>
                      </a:schemeClr>
                    </a:solidFill>
                    <a:latin typeface="Arial Nova Cond Light" panose="020B0506020202020204" pitchFamily="34" charset="0"/>
                  </a:rPr>
                  <a:t>inctot</a:t>
                </a:r>
                <a:r>
                  <a:rPr lang="en-US" sz="1600" dirty="0">
                    <a:solidFill>
                      <a:schemeClr val="tx1">
                        <a:lumMod val="85000"/>
                        <a:lumOff val="15000"/>
                      </a:schemeClr>
                    </a:solidFill>
                    <a:latin typeface="Arial Nova Cond Light" panose="020B0506020202020204" pitchFamily="34" charset="0"/>
                  </a:rPr>
                  <a:t>)</a:t>
                </a:r>
              </a:p>
              <a:p>
                <a:pPr>
                  <a:spcBef>
                    <a:spcPts val="600"/>
                  </a:spcBef>
                </a:pPr>
                <a:r>
                  <a:rPr lang="en-US" sz="1600" b="1" dirty="0">
                    <a:solidFill>
                      <a:schemeClr val="tx1">
                        <a:lumMod val="85000"/>
                        <a:lumOff val="15000"/>
                      </a:schemeClr>
                    </a:solidFill>
                    <a:latin typeface="Arial Nova Cond Light" panose="020B0506020202020204" pitchFamily="34" charset="0"/>
                  </a:rPr>
                  <a:t>Binary explanatory variables</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married = 16805.94: The difference in expected value of income for two groups—individuals who are married and those who are not—is $16,805.94</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a:t>
                </a:r>
                <a:r>
                  <a:rPr lang="en-US" sz="1600" dirty="0" err="1">
                    <a:solidFill>
                      <a:schemeClr val="tx1">
                        <a:lumMod val="85000"/>
                        <a:lumOff val="15000"/>
                      </a:schemeClr>
                    </a:solidFill>
                    <a:latin typeface="Arial Nova Cond Light" panose="020B0506020202020204" pitchFamily="34" charset="0"/>
                  </a:rPr>
                  <a:t>uscitizen</a:t>
                </a:r>
                <a:r>
                  <a:rPr lang="en-US" sz="1600" dirty="0">
                    <a:solidFill>
                      <a:schemeClr val="tx1">
                        <a:lumMod val="85000"/>
                        <a:lumOff val="15000"/>
                      </a:schemeClr>
                    </a:solidFill>
                    <a:latin typeface="Arial Nova Cond Light" panose="020B0506020202020204" pitchFamily="34" charset="0"/>
                  </a:rPr>
                  <a:t> = 729.4994: The difference in expected value of income for two groups—US citizens and non-citizens—is $729.4994</a:t>
                </a:r>
              </a:p>
              <a:p>
                <a:pPr>
                  <a:spcBef>
                    <a:spcPts val="600"/>
                  </a:spcBef>
                </a:pPr>
                <a:r>
                  <a:rPr lang="en-US" sz="1600" b="1" dirty="0">
                    <a:solidFill>
                      <a:schemeClr val="tx1">
                        <a:lumMod val="85000"/>
                        <a:lumOff val="15000"/>
                      </a:schemeClr>
                    </a:solidFill>
                    <a:latin typeface="Arial Nova Cond Light" panose="020B0506020202020204" pitchFamily="34" charset="0"/>
                  </a:rPr>
                  <a:t>Confidence interval for </a:t>
                </a:r>
                <a14:m>
                  <m:oMath xmlns:m="http://schemas.openxmlformats.org/officeDocument/2006/math">
                    <m:sSub>
                      <m:sSubPr>
                        <m:ctrlPr>
                          <a:rPr lang="en-US" sz="1600" i="1"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yrs</m:t>
                        </m:r>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_</m:t>
                        </m:r>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educ</m:t>
                        </m:r>
                      </m:sub>
                    </m:sSub>
                  </m:oMath>
                </a14:m>
                <a:endParaRPr lang="en-US" sz="1600" dirty="0">
                  <a:solidFill>
                    <a:schemeClr val="tx1">
                      <a:lumMod val="85000"/>
                      <a:lumOff val="15000"/>
                    </a:schemeClr>
                  </a:solidFill>
                  <a:latin typeface="Arial Nova Cond Light" panose="020B0506020202020204" pitchFamily="34" charset="0"/>
                </a:endParaRP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ea typeface="Cambria Math" panose="02040503050406030204" pitchFamily="18" charset="0"/>
                  </a:rPr>
                  <a:t>95% confident that the interval (8727.832, 9173.578) will capture the true effect of a one-year increase in education on income in $</a:t>
                </a:r>
              </a:p>
            </p:txBody>
          </p:sp>
        </mc:Choice>
        <mc:Fallback>
          <p:sp>
            <p:nvSpPr>
              <p:cNvPr id="4" name="TextBox 3">
                <a:extLst>
                  <a:ext uri="{FF2B5EF4-FFF2-40B4-BE49-F238E27FC236}">
                    <a16:creationId xmlns:a16="http://schemas.microsoft.com/office/drawing/2014/main" id="{9FA2F2BD-9D18-31BE-327D-B99AA74777BA}"/>
                  </a:ext>
                </a:extLst>
              </p:cNvPr>
              <p:cNvSpPr txBox="1">
                <a:spLocks noRot="1" noChangeAspect="1" noMove="1" noResize="1" noEditPoints="1" noAdjustHandles="1" noChangeArrowheads="1" noChangeShapeType="1" noTextEdit="1"/>
              </p:cNvSpPr>
              <p:nvPr/>
            </p:nvSpPr>
            <p:spPr>
              <a:xfrm>
                <a:off x="6181916" y="1531375"/>
                <a:ext cx="5470331" cy="4700839"/>
              </a:xfrm>
              <a:prstGeom prst="rect">
                <a:avLst/>
              </a:prstGeom>
              <a:blipFill>
                <a:blip r:embed="rId4"/>
                <a:stretch>
                  <a:fillRect l="-463" t="-270" r="-1157" b="-809"/>
                </a:stretch>
              </a:blipFill>
            </p:spPr>
            <p:txBody>
              <a:bodyPr/>
              <a:lstStyle/>
              <a:p>
                <a:r>
                  <a:rPr lang="en-US">
                    <a:noFill/>
                  </a:rPr>
                  <a:t> </a:t>
                </a:r>
              </a:p>
            </p:txBody>
          </p:sp>
        </mc:Fallback>
      </mc:AlternateContent>
    </p:spTree>
    <p:extLst>
      <p:ext uri="{BB962C8B-B14F-4D97-AF65-F5344CB8AC3E}">
        <p14:creationId xmlns:p14="http://schemas.microsoft.com/office/powerpoint/2010/main" val="406594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MULTIVARIATE REGRESSION MODEL</a:t>
            </a:r>
          </a:p>
        </p:txBody>
      </p:sp>
      <p:grpSp>
        <p:nvGrpSpPr>
          <p:cNvPr id="10" name="Group 9">
            <a:extLst>
              <a:ext uri="{FF2B5EF4-FFF2-40B4-BE49-F238E27FC236}">
                <a16:creationId xmlns:a16="http://schemas.microsoft.com/office/drawing/2014/main" id="{654175D7-C0D1-78E9-1B9B-6447256DC765}"/>
              </a:ext>
            </a:extLst>
          </p:cNvPr>
          <p:cNvGrpSpPr/>
          <p:nvPr/>
        </p:nvGrpSpPr>
        <p:grpSpPr>
          <a:xfrm>
            <a:off x="539748" y="2148368"/>
            <a:ext cx="5409134" cy="3121307"/>
            <a:chOff x="539748" y="1531375"/>
            <a:chExt cx="5409134" cy="3121307"/>
          </a:xfrm>
        </p:grpSpPr>
        <p:pic>
          <p:nvPicPr>
            <p:cNvPr id="2" name="Picture 1">
              <a:extLst>
                <a:ext uri="{FF2B5EF4-FFF2-40B4-BE49-F238E27FC236}">
                  <a16:creationId xmlns:a16="http://schemas.microsoft.com/office/drawing/2014/main" id="{071D3F41-FEC8-C188-B423-53F642DEEC02}"/>
                </a:ext>
              </a:extLst>
            </p:cNvPr>
            <p:cNvPicPr>
              <a:picLocks noChangeAspect="1"/>
            </p:cNvPicPr>
            <p:nvPr/>
          </p:nvPicPr>
          <p:blipFill>
            <a:blip r:embed="rId3"/>
            <a:stretch>
              <a:fillRect/>
            </a:stretch>
          </p:blipFill>
          <p:spPr>
            <a:xfrm>
              <a:off x="539748" y="1531375"/>
              <a:ext cx="5409134" cy="3121307"/>
            </a:xfrm>
            <a:prstGeom prst="rect">
              <a:avLst/>
            </a:prstGeom>
          </p:spPr>
        </p:pic>
        <p:sp>
          <p:nvSpPr>
            <p:cNvPr id="13" name="Rectangle 12">
              <a:extLst>
                <a:ext uri="{FF2B5EF4-FFF2-40B4-BE49-F238E27FC236}">
                  <a16:creationId xmlns:a16="http://schemas.microsoft.com/office/drawing/2014/main" id="{B0075EA0-18A9-2014-0ED2-186C4FD6A975}"/>
                </a:ext>
              </a:extLst>
            </p:cNvPr>
            <p:cNvSpPr/>
            <p:nvPr/>
          </p:nvSpPr>
          <p:spPr>
            <a:xfrm>
              <a:off x="3967701" y="2677509"/>
              <a:ext cx="1925372" cy="1619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5955B1-BC66-76F7-9F78-7B3CD28A49C3}"/>
                </a:ext>
              </a:extLst>
            </p:cNvPr>
            <p:cNvSpPr/>
            <p:nvPr/>
          </p:nvSpPr>
          <p:spPr>
            <a:xfrm>
              <a:off x="3967701" y="2353116"/>
              <a:ext cx="1925372" cy="16195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86847D3-7580-7CB9-CF9C-36CA40C182C8}"/>
                  </a:ext>
                </a:extLst>
              </p:cNvPr>
              <p:cNvSpPr txBox="1"/>
              <p:nvPr/>
            </p:nvSpPr>
            <p:spPr>
              <a:xfrm>
                <a:off x="6181916" y="1531375"/>
                <a:ext cx="5470331" cy="5170646"/>
              </a:xfrm>
              <a:prstGeom prst="rect">
                <a:avLst/>
              </a:prstGeom>
              <a:noFill/>
            </p:spPr>
            <p:txBody>
              <a:bodyPr wrap="square" anchor="t">
                <a:spAutoFit/>
              </a:bodyPr>
              <a:lstStyle/>
              <a:p>
                <a:pPr>
                  <a:spcBef>
                    <a:spcPts val="600"/>
                  </a:spcBef>
                </a:pPr>
                <a:r>
                  <a:rPr lang="en-US" sz="1600" b="1" dirty="0">
                    <a:solidFill>
                      <a:schemeClr val="tx1">
                        <a:lumMod val="85000"/>
                        <a:lumOff val="15000"/>
                      </a:schemeClr>
                    </a:solidFill>
                    <a:latin typeface="Arial Nova Cond Light" panose="020B0506020202020204" pitchFamily="34" charset="0"/>
                  </a:rPr>
                  <a:t>Hypothesis testing</a:t>
                </a:r>
              </a:p>
              <a:p>
                <a14:m>
                  <m:oMath xmlns:m="http://schemas.openxmlformats.org/officeDocument/2006/math">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rPr>
                          <m:t>H</m:t>
                        </m:r>
                      </m:e>
                      <m:sub>
                        <m:r>
                          <a:rPr lang="en-US" sz="1600" b="0" i="0" smtClean="0">
                            <a:solidFill>
                              <a:schemeClr val="tx1">
                                <a:lumMod val="85000"/>
                                <a:lumOff val="15000"/>
                              </a:schemeClr>
                            </a:solidFill>
                            <a:latin typeface="Cambria Math" panose="02040503050406030204" pitchFamily="18" charset="0"/>
                          </a:rPr>
                          <m:t>0</m:t>
                        </m:r>
                      </m:sub>
                    </m:sSub>
                    <m:r>
                      <a:rPr lang="en-US" sz="1600" b="0" i="0" smtClean="0">
                        <a:solidFill>
                          <a:schemeClr val="tx1">
                            <a:lumMod val="85000"/>
                            <a:lumOff val="15000"/>
                          </a:schemeClr>
                        </a:solidFill>
                        <a:latin typeface="Cambria Math" panose="02040503050406030204" pitchFamily="18" charset="0"/>
                      </a:rPr>
                      <m:t>: </m:t>
                    </m:r>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i</m:t>
                        </m:r>
                      </m:sub>
                    </m:sSub>
                    <m:r>
                      <a:rPr lang="en-US" sz="1600" b="0" i="0" smtClean="0">
                        <a:solidFill>
                          <a:schemeClr val="tx1">
                            <a:lumMod val="85000"/>
                            <a:lumOff val="15000"/>
                          </a:schemeClr>
                        </a:solidFill>
                        <a:latin typeface="Cambria Math" panose="02040503050406030204" pitchFamily="18" charset="0"/>
                      </a:rPr>
                      <m:t>=0</m:t>
                    </m:r>
                  </m:oMath>
                </a14:m>
                <a:r>
                  <a:rPr lang="en-US" sz="1600" dirty="0">
                    <a:solidFill>
                      <a:schemeClr val="tx1">
                        <a:lumMod val="85000"/>
                        <a:lumOff val="15000"/>
                      </a:schemeClr>
                    </a:solidFill>
                    <a:latin typeface="Arial Nova Cond Light" panose="020B0506020202020204" pitchFamily="34" charset="0"/>
                  </a:rPr>
                  <a:t> (for </a:t>
                </a:r>
                <a:r>
                  <a:rPr lang="en-US" sz="1600" dirty="0" err="1">
                    <a:solidFill>
                      <a:schemeClr val="tx1">
                        <a:lumMod val="85000"/>
                        <a:lumOff val="15000"/>
                      </a:schemeClr>
                    </a:solidFill>
                    <a:latin typeface="Arial Nova Cond Light" panose="020B0506020202020204" pitchFamily="34" charset="0"/>
                  </a:rPr>
                  <a:t>i</a:t>
                </a:r>
                <a:r>
                  <a:rPr lang="en-US" sz="1600" dirty="0">
                    <a:solidFill>
                      <a:schemeClr val="tx1">
                        <a:lumMod val="85000"/>
                        <a:lumOff val="15000"/>
                      </a:schemeClr>
                    </a:solidFill>
                    <a:latin typeface="Arial Nova Cond Light" panose="020B0506020202020204" pitchFamily="34" charset="0"/>
                  </a:rPr>
                  <a:t> = 1,2,3,4,5)</a:t>
                </a:r>
              </a:p>
              <a:p>
                <a:pPr/>
                <a14:m>
                  <m:oMathPara xmlns:m="http://schemas.openxmlformats.org/officeDocument/2006/math">
                    <m:oMathParaPr>
                      <m:jc m:val="left"/>
                    </m:oMathParaPr>
                    <m:oMath xmlns:m="http://schemas.openxmlformats.org/officeDocument/2006/math">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rPr>
                            <m:t>H</m:t>
                          </m:r>
                        </m:e>
                        <m:sub>
                          <m:r>
                            <a:rPr lang="en-US" sz="1600" b="0" i="0" smtClean="0">
                              <a:solidFill>
                                <a:schemeClr val="tx1">
                                  <a:lumMod val="85000"/>
                                  <a:lumOff val="15000"/>
                                </a:schemeClr>
                              </a:solidFill>
                              <a:latin typeface="Cambria Math" panose="02040503050406030204" pitchFamily="18" charset="0"/>
                            </a:rPr>
                            <m:t>1</m:t>
                          </m:r>
                        </m:sub>
                      </m:sSub>
                      <m:r>
                        <a:rPr lang="en-US" sz="1600" b="0" i="0" smtClean="0">
                          <a:solidFill>
                            <a:schemeClr val="tx1">
                              <a:lumMod val="85000"/>
                              <a:lumOff val="15000"/>
                            </a:schemeClr>
                          </a:solidFill>
                          <a:latin typeface="Cambria Math" panose="02040503050406030204" pitchFamily="18" charset="0"/>
                        </a:rPr>
                        <m:t>:</m:t>
                      </m:r>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i</m:t>
                          </m:r>
                        </m:sub>
                      </m:sSub>
                      <m:r>
                        <a:rPr lang="en-US" sz="1600" b="0" i="0" smtClean="0">
                          <a:solidFill>
                            <a:schemeClr val="tx1">
                              <a:lumMod val="85000"/>
                              <a:lumOff val="15000"/>
                            </a:schemeClr>
                          </a:solidFill>
                          <a:latin typeface="Cambria Math" panose="02040503050406030204" pitchFamily="18" charset="0"/>
                        </a:rPr>
                        <m:t>≠0</m:t>
                      </m:r>
                    </m:oMath>
                  </m:oMathPara>
                </a14:m>
                <a:endParaRPr lang="en-US" sz="1600" dirty="0">
                  <a:solidFill>
                    <a:schemeClr val="tx1">
                      <a:lumMod val="85000"/>
                      <a:lumOff val="15000"/>
                    </a:schemeClr>
                  </a:solidFill>
                  <a:latin typeface="Arial Nova Cond Light" panose="020B0506020202020204" pitchFamily="34" charset="0"/>
                </a:endParaRP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ea typeface="Cambria Math" panose="02040503050406030204" pitchFamily="18" charset="0"/>
                  </a:rPr>
                  <a:t>P-value = 0.000 &lt; 0.05: Education, age, work expenses, and marriage status respectively have a statistically significant relationship with income</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ea typeface="Cambria Math" panose="02040503050406030204" pitchFamily="18" charset="0"/>
                  </a:rPr>
                  <a:t>P-value for </a:t>
                </a:r>
                <a14:m>
                  <m:oMath xmlns:m="http://schemas.openxmlformats.org/officeDocument/2006/math">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5</m:t>
                        </m:r>
                      </m:sub>
                    </m:sSub>
                  </m:oMath>
                </a14:m>
                <a:r>
                  <a:rPr lang="en-US" sz="1600" dirty="0">
                    <a:solidFill>
                      <a:schemeClr val="tx1">
                        <a:lumMod val="85000"/>
                        <a:lumOff val="15000"/>
                      </a:schemeClr>
                    </a:solidFill>
                    <a:latin typeface="Arial Nova Cond Light" panose="020B0506020202020204" pitchFamily="34" charset="0"/>
                    <a:ea typeface="Cambria Math" panose="02040503050406030204" pitchFamily="18" charset="0"/>
                  </a:rPr>
                  <a:t> = 0.506 &gt; 0.05: Citizenship status has a statistically insignificant relationship with income</a:t>
                </a:r>
                <a:endParaRPr lang="en-US" sz="1600" dirty="0">
                  <a:solidFill>
                    <a:schemeClr val="tx1">
                      <a:lumMod val="85000"/>
                      <a:lumOff val="15000"/>
                    </a:schemeClr>
                  </a:solidFill>
                  <a:latin typeface="Arial Nova Cond Light" panose="020B0506020202020204" pitchFamily="34" charset="0"/>
                </a:endParaRPr>
              </a:p>
              <a:p>
                <a:pPr>
                  <a:spcBef>
                    <a:spcPts val="600"/>
                  </a:spcBef>
                </a:pPr>
                <a:r>
                  <a:rPr lang="en-US" sz="1600" b="1" dirty="0">
                    <a:solidFill>
                      <a:schemeClr val="tx1">
                        <a:lumMod val="85000"/>
                        <a:lumOff val="15000"/>
                      </a:schemeClr>
                    </a:solidFill>
                    <a:latin typeface="Arial Nova Cond Light" panose="020B0506020202020204" pitchFamily="34" charset="0"/>
                  </a:rPr>
                  <a:t>R-squared</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R-squared = 0.1424: 14.24% of the variability in income can be explained by education, age, work expenses, marriage status, and citizenship status (weak correlation)</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R-squared increases from 0.0980 to 0.1424 due to the introduction of other explanatory variables—more variables can explain the variability in income</a:t>
                </a:r>
              </a:p>
              <a:p>
                <a:pPr>
                  <a:spcBef>
                    <a:spcPts val="600"/>
                  </a:spcBef>
                </a:pPr>
                <a:r>
                  <a:rPr lang="en-US" sz="1600" b="1" dirty="0">
                    <a:solidFill>
                      <a:schemeClr val="tx1">
                        <a:lumMod val="85000"/>
                        <a:lumOff val="15000"/>
                      </a:schemeClr>
                    </a:solidFill>
                    <a:latin typeface="Arial Nova Cond Light" panose="020B0506020202020204" pitchFamily="34" charset="0"/>
                  </a:rPr>
                  <a:t>Root MSE</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Root MSE decreases from 86970 to 84801 due to the introduction of other explanatory variables. This model has less uncertainty when explaining income as its predictions are closer to the measured data than those of the bivariate regression model.</a:t>
                </a:r>
              </a:p>
            </p:txBody>
          </p:sp>
        </mc:Choice>
        <mc:Fallback>
          <p:sp>
            <p:nvSpPr>
              <p:cNvPr id="6" name="TextBox 5">
                <a:extLst>
                  <a:ext uri="{FF2B5EF4-FFF2-40B4-BE49-F238E27FC236}">
                    <a16:creationId xmlns:a16="http://schemas.microsoft.com/office/drawing/2014/main" id="{486847D3-7580-7CB9-CF9C-36CA40C182C8}"/>
                  </a:ext>
                </a:extLst>
              </p:cNvPr>
              <p:cNvSpPr txBox="1">
                <a:spLocks noRot="1" noChangeAspect="1" noMove="1" noResize="1" noEditPoints="1" noAdjustHandles="1" noChangeArrowheads="1" noChangeShapeType="1" noTextEdit="1"/>
              </p:cNvSpPr>
              <p:nvPr/>
            </p:nvSpPr>
            <p:spPr>
              <a:xfrm>
                <a:off x="6181916" y="1531375"/>
                <a:ext cx="5470331" cy="5170646"/>
              </a:xfrm>
              <a:prstGeom prst="rect">
                <a:avLst/>
              </a:prstGeom>
              <a:blipFill>
                <a:blip r:embed="rId4"/>
                <a:stretch>
                  <a:fillRect l="-463" t="-245" r="-694" b="-490"/>
                </a:stretch>
              </a:blipFill>
            </p:spPr>
            <p:txBody>
              <a:bodyPr/>
              <a:lstStyle/>
              <a:p>
                <a:r>
                  <a:rPr lang="en-US">
                    <a:noFill/>
                  </a:rPr>
                  <a:t> </a:t>
                </a:r>
              </a:p>
            </p:txBody>
          </p:sp>
        </mc:Fallback>
      </mc:AlternateContent>
      <p:pic>
        <p:nvPicPr>
          <p:cNvPr id="7" name="Picture 6" descr="A screenshot of a computer screen&#10;&#10;Description automatically generated">
            <a:extLst>
              <a:ext uri="{FF2B5EF4-FFF2-40B4-BE49-F238E27FC236}">
                <a16:creationId xmlns:a16="http://schemas.microsoft.com/office/drawing/2014/main" id="{0DDC844D-A606-3A09-8AA9-F6A26292EDC3}"/>
              </a:ext>
            </a:extLst>
          </p:cNvPr>
          <p:cNvPicPr>
            <a:picLocks noChangeAspect="1"/>
          </p:cNvPicPr>
          <p:nvPr/>
        </p:nvPicPr>
        <p:blipFill rotWithShape="1">
          <a:blip r:embed="rId5"/>
          <a:srcRect t="17458" b="54667"/>
          <a:stretch/>
        </p:blipFill>
        <p:spPr>
          <a:xfrm>
            <a:off x="539748" y="1531375"/>
            <a:ext cx="5409134" cy="566384"/>
          </a:xfrm>
          <a:prstGeom prst="rect">
            <a:avLst/>
          </a:prstGeom>
        </p:spPr>
      </p:pic>
      <p:sp>
        <p:nvSpPr>
          <p:cNvPr id="8" name="Rectangle 7">
            <a:extLst>
              <a:ext uri="{FF2B5EF4-FFF2-40B4-BE49-F238E27FC236}">
                <a16:creationId xmlns:a16="http://schemas.microsoft.com/office/drawing/2014/main" id="{73907788-8DDB-07CB-3770-2D04E9932172}"/>
              </a:ext>
            </a:extLst>
          </p:cNvPr>
          <p:cNvSpPr/>
          <p:nvPr/>
        </p:nvSpPr>
        <p:spPr>
          <a:xfrm>
            <a:off x="3548359" y="1902418"/>
            <a:ext cx="686701" cy="1592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0C55A1-2CDB-8D7B-D3BB-B7DF87C2A2DC}"/>
              </a:ext>
            </a:extLst>
          </p:cNvPr>
          <p:cNvSpPr/>
          <p:nvPr/>
        </p:nvSpPr>
        <p:spPr>
          <a:xfrm>
            <a:off x="3742676" y="4102391"/>
            <a:ext cx="492384" cy="97059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541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LOG MULTIVARIATE REGRESSION MODEL</a:t>
            </a:r>
          </a:p>
        </p:txBody>
      </p:sp>
      <p:grpSp>
        <p:nvGrpSpPr>
          <p:cNvPr id="21" name="Group 20">
            <a:extLst>
              <a:ext uri="{FF2B5EF4-FFF2-40B4-BE49-F238E27FC236}">
                <a16:creationId xmlns:a16="http://schemas.microsoft.com/office/drawing/2014/main" id="{3E9784FB-F623-814D-CE5C-3DA540285AF8}"/>
              </a:ext>
            </a:extLst>
          </p:cNvPr>
          <p:cNvGrpSpPr/>
          <p:nvPr/>
        </p:nvGrpSpPr>
        <p:grpSpPr>
          <a:xfrm>
            <a:off x="539748" y="1531376"/>
            <a:ext cx="4102414" cy="2830559"/>
            <a:chOff x="539747" y="1531375"/>
            <a:chExt cx="6071949" cy="4189487"/>
          </a:xfrm>
        </p:grpSpPr>
        <p:pic>
          <p:nvPicPr>
            <p:cNvPr id="17" name="Picture 16" descr="A screenshot of a computer&#10;&#10;Description automatically generated">
              <a:extLst>
                <a:ext uri="{FF2B5EF4-FFF2-40B4-BE49-F238E27FC236}">
                  <a16:creationId xmlns:a16="http://schemas.microsoft.com/office/drawing/2014/main" id="{EBDA2FFB-59F5-69E0-A435-FD6BA91A94D2}"/>
                </a:ext>
              </a:extLst>
            </p:cNvPr>
            <p:cNvPicPr>
              <a:picLocks noChangeAspect="1"/>
            </p:cNvPicPr>
            <p:nvPr/>
          </p:nvPicPr>
          <p:blipFill>
            <a:blip r:embed="rId3"/>
            <a:stretch>
              <a:fillRect/>
            </a:stretch>
          </p:blipFill>
          <p:spPr>
            <a:xfrm>
              <a:off x="539747" y="2221124"/>
              <a:ext cx="6071949" cy="3499738"/>
            </a:xfrm>
            <a:prstGeom prst="rect">
              <a:avLst/>
            </a:prstGeom>
          </p:spPr>
        </p:pic>
        <p:sp>
          <p:nvSpPr>
            <p:cNvPr id="10" name="Rectangle 9">
              <a:extLst>
                <a:ext uri="{FF2B5EF4-FFF2-40B4-BE49-F238E27FC236}">
                  <a16:creationId xmlns:a16="http://schemas.microsoft.com/office/drawing/2014/main" id="{699CE60B-7B4C-8E20-DDED-C1606333C7D7}"/>
                </a:ext>
              </a:extLst>
            </p:cNvPr>
            <p:cNvSpPr/>
            <p:nvPr/>
          </p:nvSpPr>
          <p:spPr>
            <a:xfrm>
              <a:off x="4394405" y="3151655"/>
              <a:ext cx="2152730" cy="1817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EB833F-9A31-E620-E7B8-D1A46CA560B4}"/>
                </a:ext>
              </a:extLst>
            </p:cNvPr>
            <p:cNvSpPr/>
            <p:nvPr/>
          </p:nvSpPr>
          <p:spPr>
            <a:xfrm>
              <a:off x="4394405" y="3511900"/>
              <a:ext cx="2152730" cy="1817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60E816-89A0-DE40-AF1A-3F8CE507A945}"/>
                </a:ext>
              </a:extLst>
            </p:cNvPr>
            <p:cNvSpPr/>
            <p:nvPr/>
          </p:nvSpPr>
          <p:spPr>
            <a:xfrm>
              <a:off x="1766515" y="4420950"/>
              <a:ext cx="784365" cy="1817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075EA0-18A9-2014-0ED2-186C4FD6A975}"/>
                </a:ext>
              </a:extLst>
            </p:cNvPr>
            <p:cNvSpPr/>
            <p:nvPr/>
          </p:nvSpPr>
          <p:spPr>
            <a:xfrm>
              <a:off x="4139383" y="5152482"/>
              <a:ext cx="552618" cy="1817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1BB7692A-C835-14F9-5183-E8883F3F357E}"/>
                </a:ext>
              </a:extLst>
            </p:cNvPr>
            <p:cNvPicPr>
              <a:picLocks noChangeAspect="1"/>
            </p:cNvPicPr>
            <p:nvPr/>
          </p:nvPicPr>
          <p:blipFill rotWithShape="1">
            <a:blip r:embed="rId4"/>
            <a:srcRect t="18226" b="54389"/>
            <a:stretch/>
          </p:blipFill>
          <p:spPr>
            <a:xfrm>
              <a:off x="539748" y="1531375"/>
              <a:ext cx="6065998" cy="639345"/>
            </a:xfrm>
            <a:prstGeom prst="rect">
              <a:avLst/>
            </a:prstGeom>
          </p:spPr>
        </p:pic>
        <p:sp>
          <p:nvSpPr>
            <p:cNvPr id="15" name="Rectangle 14">
              <a:extLst>
                <a:ext uri="{FF2B5EF4-FFF2-40B4-BE49-F238E27FC236}">
                  <a16:creationId xmlns:a16="http://schemas.microsoft.com/office/drawing/2014/main" id="{25B3195C-D379-EF37-8D9A-8F00DE7F530E}"/>
                </a:ext>
              </a:extLst>
            </p:cNvPr>
            <p:cNvSpPr/>
            <p:nvPr/>
          </p:nvSpPr>
          <p:spPr>
            <a:xfrm>
              <a:off x="3900727" y="1950512"/>
              <a:ext cx="783654" cy="18176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229E291-E54A-A1DD-8148-CF50DF680773}"/>
                  </a:ext>
                </a:extLst>
              </p:cNvPr>
              <p:cNvSpPr txBox="1"/>
              <p:nvPr/>
            </p:nvSpPr>
            <p:spPr>
              <a:xfrm>
                <a:off x="4837815" y="1531375"/>
                <a:ext cx="6814434" cy="5247590"/>
              </a:xfrm>
              <a:prstGeom prst="rect">
                <a:avLst/>
              </a:prstGeom>
              <a:noFill/>
            </p:spPr>
            <p:txBody>
              <a:bodyPr wrap="square" anchor="t">
                <a:spAutoFit/>
              </a:bodyPr>
              <a:lstStyle/>
              <a:p>
                <a:r>
                  <a:rPr lang="en-US" sz="1600" b="1" dirty="0">
                    <a:solidFill>
                      <a:schemeClr val="tx1">
                        <a:lumMod val="85000"/>
                        <a:lumOff val="15000"/>
                      </a:schemeClr>
                    </a:solidFill>
                    <a:latin typeface="Arial Nova Cond Light" panose="020B0506020202020204" pitchFamily="34" charset="0"/>
                  </a:rPr>
                  <a:t>Coefficient of </a:t>
                </a:r>
                <a:r>
                  <a:rPr lang="en-US" sz="1600" b="1" dirty="0" err="1">
                    <a:solidFill>
                      <a:schemeClr val="tx1">
                        <a:lumMod val="85000"/>
                        <a:lumOff val="15000"/>
                      </a:schemeClr>
                    </a:solidFill>
                    <a:latin typeface="Arial Nova Cond Light" panose="020B0506020202020204" pitchFamily="34" charset="0"/>
                  </a:rPr>
                  <a:t>yrs_educ</a:t>
                </a:r>
                <a:endParaRPr lang="en-US" sz="1600" b="1" dirty="0">
                  <a:solidFill>
                    <a:schemeClr val="tx1">
                      <a:lumMod val="85000"/>
                      <a:lumOff val="15000"/>
                    </a:schemeClr>
                  </a:solidFill>
                  <a:latin typeface="Arial Nova Cond Light" panose="020B0506020202020204" pitchFamily="34" charset="0"/>
                </a:endParaRP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a:t>
                </a:r>
                <a:r>
                  <a:rPr lang="en-US" sz="1600" dirty="0" err="1">
                    <a:solidFill>
                      <a:schemeClr val="tx1">
                        <a:lumMod val="85000"/>
                        <a:lumOff val="15000"/>
                      </a:schemeClr>
                    </a:solidFill>
                    <a:latin typeface="Arial Nova Cond Light" panose="020B0506020202020204" pitchFamily="34" charset="0"/>
                  </a:rPr>
                  <a:t>yrs_educ</a:t>
                </a:r>
                <a:r>
                  <a:rPr lang="en-US" sz="1600" dirty="0">
                    <a:solidFill>
                      <a:schemeClr val="tx1">
                        <a:lumMod val="85000"/>
                        <a:lumOff val="15000"/>
                      </a:schemeClr>
                    </a:solidFill>
                    <a:latin typeface="Arial Nova Cond Light" panose="020B0506020202020204" pitchFamily="34" charset="0"/>
                  </a:rPr>
                  <a:t> = 0.1126001: A one-year increase in education leads to a 11.26001% increase in log of income, on average</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Coefficient of </a:t>
                </a:r>
                <a:r>
                  <a:rPr lang="en-US" sz="1600" dirty="0" err="1">
                    <a:solidFill>
                      <a:schemeClr val="tx1">
                        <a:lumMod val="85000"/>
                        <a:lumOff val="15000"/>
                      </a:schemeClr>
                    </a:solidFill>
                    <a:latin typeface="Arial Nova Cond Light" panose="020B0506020202020204" pitchFamily="34" charset="0"/>
                  </a:rPr>
                  <a:t>yrs_educ</a:t>
                </a:r>
                <a:r>
                  <a:rPr lang="en-US" sz="1600" dirty="0">
                    <a:solidFill>
                      <a:schemeClr val="tx1">
                        <a:lumMod val="85000"/>
                        <a:lumOff val="15000"/>
                      </a:schemeClr>
                    </a:solidFill>
                    <a:latin typeface="Arial Nova Cond Light" panose="020B0506020202020204" pitchFamily="34" charset="0"/>
                  </a:rPr>
                  <a:t> decreases from 0.1354177 to 0.1126001 due to the introduction of other explanatory variables—the effect of education on income is not as strong</a:t>
                </a:r>
              </a:p>
              <a:p>
                <a:pPr>
                  <a:spcBef>
                    <a:spcPts val="600"/>
                  </a:spcBef>
                </a:pPr>
                <a:r>
                  <a:rPr lang="en-US" sz="1600" b="1" dirty="0">
                    <a:solidFill>
                      <a:schemeClr val="tx1">
                        <a:lumMod val="85000"/>
                        <a:lumOff val="15000"/>
                      </a:schemeClr>
                    </a:solidFill>
                    <a:latin typeface="Arial Nova Cond Light" panose="020B0506020202020204" pitchFamily="34" charset="0"/>
                  </a:rPr>
                  <a:t>R-squared</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R-squared = 0.4035: 40.35% of the variability in log of income can be explained by education (weak correlation)</a:t>
                </a: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R-squared increases from 0.1545 to 0.4035 due to the introduction of other explanatory variables—more variables can explain the variability in income</a:t>
                </a:r>
              </a:p>
              <a:p>
                <a:pPr>
                  <a:spcBef>
                    <a:spcPts val="600"/>
                  </a:spcBef>
                </a:pPr>
                <a:r>
                  <a:rPr lang="en-US" sz="1600" b="1" dirty="0">
                    <a:solidFill>
                      <a:schemeClr val="tx1">
                        <a:lumMod val="85000"/>
                        <a:lumOff val="15000"/>
                      </a:schemeClr>
                    </a:solidFill>
                    <a:latin typeface="Arial Nova Cond Light" panose="020B0506020202020204" pitchFamily="34" charset="0"/>
                  </a:rPr>
                  <a:t>Root MSE</a:t>
                </a:r>
              </a:p>
              <a:p>
                <a:pPr marL="342900" indent="-34290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Root MSE decreases from 0.9102 to 0.7645 due to the introduction of other explanatory variables. This model has less uncertainty when explaining log of income as its predictions are closer to the measured data than those of the bivariate regression model.</a:t>
                </a:r>
              </a:p>
              <a:p>
                <a:pPr>
                  <a:spcBef>
                    <a:spcPts val="600"/>
                  </a:spcBef>
                </a:pPr>
                <a:r>
                  <a:rPr lang="en-US" sz="1600" b="1" dirty="0">
                    <a:solidFill>
                      <a:schemeClr val="tx1">
                        <a:lumMod val="85000"/>
                        <a:lumOff val="15000"/>
                      </a:schemeClr>
                    </a:solidFill>
                    <a:latin typeface="Arial Nova Cond Light" panose="020B0506020202020204" pitchFamily="34" charset="0"/>
                  </a:rPr>
                  <a:t>Hypothesis testing</a:t>
                </a:r>
              </a:p>
              <a:p>
                <a14:m>
                  <m:oMath xmlns:m="http://schemas.openxmlformats.org/officeDocument/2006/math">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rPr>
                          <m:t>H</m:t>
                        </m:r>
                      </m:e>
                      <m:sub>
                        <m:r>
                          <a:rPr lang="en-US" sz="1600" b="0" i="0" smtClean="0">
                            <a:solidFill>
                              <a:schemeClr val="tx1">
                                <a:lumMod val="85000"/>
                                <a:lumOff val="15000"/>
                              </a:schemeClr>
                            </a:solidFill>
                            <a:latin typeface="Cambria Math" panose="02040503050406030204" pitchFamily="18" charset="0"/>
                          </a:rPr>
                          <m:t>0</m:t>
                        </m:r>
                      </m:sub>
                    </m:sSub>
                    <m:r>
                      <a:rPr lang="en-US" sz="1600" b="0" i="0" smtClean="0">
                        <a:solidFill>
                          <a:schemeClr val="tx1">
                            <a:lumMod val="85000"/>
                            <a:lumOff val="15000"/>
                          </a:schemeClr>
                        </a:solidFill>
                        <a:latin typeface="Cambria Math" panose="02040503050406030204" pitchFamily="18" charset="0"/>
                      </a:rPr>
                      <m:t>: </m:t>
                    </m:r>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i</m:t>
                        </m:r>
                      </m:sub>
                    </m:sSub>
                    <m:r>
                      <a:rPr lang="en-US" sz="1600" b="0" i="0" smtClean="0">
                        <a:solidFill>
                          <a:schemeClr val="tx1">
                            <a:lumMod val="85000"/>
                            <a:lumOff val="15000"/>
                          </a:schemeClr>
                        </a:solidFill>
                        <a:latin typeface="Cambria Math" panose="02040503050406030204" pitchFamily="18" charset="0"/>
                      </a:rPr>
                      <m:t>=0</m:t>
                    </m:r>
                  </m:oMath>
                </a14:m>
                <a:r>
                  <a:rPr lang="en-US" sz="1600" dirty="0">
                    <a:solidFill>
                      <a:schemeClr val="tx1">
                        <a:lumMod val="85000"/>
                        <a:lumOff val="15000"/>
                      </a:schemeClr>
                    </a:solidFill>
                    <a:latin typeface="Arial Nova Cond Light" panose="020B0506020202020204" pitchFamily="34" charset="0"/>
                  </a:rPr>
                  <a:t> (for </a:t>
                </a:r>
                <a:r>
                  <a:rPr lang="en-US" sz="1600" dirty="0" err="1">
                    <a:solidFill>
                      <a:schemeClr val="tx1">
                        <a:lumMod val="85000"/>
                        <a:lumOff val="15000"/>
                      </a:schemeClr>
                    </a:solidFill>
                    <a:latin typeface="Arial Nova Cond Light" panose="020B0506020202020204" pitchFamily="34" charset="0"/>
                  </a:rPr>
                  <a:t>i</a:t>
                </a:r>
                <a:r>
                  <a:rPr lang="en-US" sz="1600" dirty="0">
                    <a:solidFill>
                      <a:schemeClr val="tx1">
                        <a:lumMod val="85000"/>
                        <a:lumOff val="15000"/>
                      </a:schemeClr>
                    </a:solidFill>
                    <a:latin typeface="Arial Nova Cond Light" panose="020B0506020202020204" pitchFamily="34" charset="0"/>
                  </a:rPr>
                  <a:t> = 1,2,3,4,5)</a:t>
                </a:r>
              </a:p>
              <a:p>
                <a:pPr/>
                <a14:m>
                  <m:oMathPara xmlns:m="http://schemas.openxmlformats.org/officeDocument/2006/math">
                    <m:oMathParaPr>
                      <m:jc m:val="left"/>
                    </m:oMathParaPr>
                    <m:oMath xmlns:m="http://schemas.openxmlformats.org/officeDocument/2006/math">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rPr>
                            <m:t>H</m:t>
                          </m:r>
                        </m:e>
                        <m:sub>
                          <m:r>
                            <a:rPr lang="en-US" sz="1600" b="0" i="0" smtClean="0">
                              <a:solidFill>
                                <a:schemeClr val="tx1">
                                  <a:lumMod val="85000"/>
                                  <a:lumOff val="15000"/>
                                </a:schemeClr>
                              </a:solidFill>
                              <a:latin typeface="Cambria Math" panose="02040503050406030204" pitchFamily="18" charset="0"/>
                            </a:rPr>
                            <m:t>1</m:t>
                          </m:r>
                        </m:sub>
                      </m:sSub>
                      <m:r>
                        <a:rPr lang="en-US" sz="1600" b="0" i="0" smtClean="0">
                          <a:solidFill>
                            <a:schemeClr val="tx1">
                              <a:lumMod val="85000"/>
                              <a:lumOff val="15000"/>
                            </a:schemeClr>
                          </a:solidFill>
                          <a:latin typeface="Cambria Math" panose="02040503050406030204" pitchFamily="18" charset="0"/>
                        </a:rPr>
                        <m:t>:</m:t>
                      </m:r>
                      <m:sSub>
                        <m:sSubPr>
                          <m:ctrlPr>
                            <a:rPr lang="en-US" sz="1600" smtClean="0">
                              <a:solidFill>
                                <a:schemeClr val="tx1">
                                  <a:lumMod val="85000"/>
                                  <a:lumOff val="15000"/>
                                </a:schemeClr>
                              </a:solidFill>
                              <a:latin typeface="Cambria Math" panose="02040503050406030204" pitchFamily="18" charset="0"/>
                            </a:rPr>
                          </m:ctrlPr>
                        </m:sSubPr>
                        <m:e>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sz="1600" b="0" i="0" smtClean="0">
                              <a:solidFill>
                                <a:schemeClr val="tx1">
                                  <a:lumMod val="85000"/>
                                  <a:lumOff val="15000"/>
                                </a:schemeClr>
                              </a:solidFill>
                              <a:latin typeface="Cambria Math" panose="02040503050406030204" pitchFamily="18" charset="0"/>
                              <a:ea typeface="Cambria Math" panose="02040503050406030204" pitchFamily="18" charset="0"/>
                            </a:rPr>
                            <m:t>i</m:t>
                          </m:r>
                        </m:sub>
                      </m:sSub>
                      <m:r>
                        <a:rPr lang="en-US" sz="1600" b="0" i="0" smtClean="0">
                          <a:solidFill>
                            <a:schemeClr val="tx1">
                              <a:lumMod val="85000"/>
                              <a:lumOff val="15000"/>
                            </a:schemeClr>
                          </a:solidFill>
                          <a:latin typeface="Cambria Math" panose="02040503050406030204" pitchFamily="18" charset="0"/>
                        </a:rPr>
                        <m:t>≠0</m:t>
                      </m:r>
                    </m:oMath>
                  </m:oMathPara>
                </a14:m>
                <a:endParaRPr lang="en-US" sz="1600" dirty="0">
                  <a:solidFill>
                    <a:schemeClr val="tx1">
                      <a:lumMod val="85000"/>
                      <a:lumOff val="15000"/>
                    </a:schemeClr>
                  </a:solidFill>
                  <a:latin typeface="Arial Nova Cond Light" panose="020B0506020202020204" pitchFamily="34" charset="0"/>
                </a:endParaRPr>
              </a:p>
              <a:p>
                <a:pPr marL="285750" indent="-285750">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ea typeface="Cambria Math" panose="02040503050406030204" pitchFamily="18" charset="0"/>
                  </a:rPr>
                  <a:t>P-value = 0.000 &lt; 0.05: Education, age, work expenses, marriage status, and citizenship status respectively have a statistically significant relationship with log of income</a:t>
                </a:r>
                <a:endParaRPr lang="en-US" sz="1600" dirty="0">
                  <a:solidFill>
                    <a:schemeClr val="tx1">
                      <a:lumMod val="85000"/>
                      <a:lumOff val="15000"/>
                    </a:schemeClr>
                  </a:solidFill>
                  <a:latin typeface="Arial Nova Cond Light" panose="020B0506020202020204" pitchFamily="34" charset="0"/>
                </a:endParaRPr>
              </a:p>
            </p:txBody>
          </p:sp>
        </mc:Choice>
        <mc:Fallback>
          <p:sp>
            <p:nvSpPr>
              <p:cNvPr id="19" name="TextBox 18">
                <a:extLst>
                  <a:ext uri="{FF2B5EF4-FFF2-40B4-BE49-F238E27FC236}">
                    <a16:creationId xmlns:a16="http://schemas.microsoft.com/office/drawing/2014/main" id="{5229E291-E54A-A1DD-8148-CF50DF680773}"/>
                  </a:ext>
                </a:extLst>
              </p:cNvPr>
              <p:cNvSpPr txBox="1">
                <a:spLocks noRot="1" noChangeAspect="1" noMove="1" noResize="1" noEditPoints="1" noAdjustHandles="1" noChangeArrowheads="1" noChangeShapeType="1" noTextEdit="1"/>
              </p:cNvSpPr>
              <p:nvPr/>
            </p:nvSpPr>
            <p:spPr>
              <a:xfrm>
                <a:off x="4837815" y="1531375"/>
                <a:ext cx="6814434" cy="5247590"/>
              </a:xfrm>
              <a:prstGeom prst="rect">
                <a:avLst/>
              </a:prstGeom>
              <a:blipFill>
                <a:blip r:embed="rId5"/>
                <a:stretch>
                  <a:fillRect l="-559" t="-242" r="-1117" b="-725"/>
                </a:stretch>
              </a:blipFill>
            </p:spPr>
            <p:txBody>
              <a:bodyPr/>
              <a:lstStyle/>
              <a:p>
                <a:r>
                  <a:rPr lang="en-US">
                    <a:noFill/>
                  </a:rPr>
                  <a:t> </a:t>
                </a:r>
              </a:p>
            </p:txBody>
          </p:sp>
        </mc:Fallback>
      </mc:AlternateContent>
    </p:spTree>
    <p:extLst>
      <p:ext uri="{BB962C8B-B14F-4D97-AF65-F5344CB8AC3E}">
        <p14:creationId xmlns:p14="http://schemas.microsoft.com/office/powerpoint/2010/main" val="510213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65888"/>
          </a:xfrm>
          <a:prstGeom prst="rect">
            <a:avLst/>
          </a:prstGeom>
          <a:noFill/>
        </p:spPr>
        <p:txBody>
          <a:bodyPr wrap="square" rtlCol="0" anchor="t">
            <a:spAutoFit/>
          </a:bodyPr>
          <a:lstStyle/>
          <a:p>
            <a:pPr>
              <a:lnSpc>
                <a:spcPts val="5000"/>
              </a:lnSpc>
            </a:pPr>
            <a:r>
              <a:rPr lang="en-US" sz="3200" b="1" dirty="0">
                <a:solidFill>
                  <a:schemeClr val="tx1">
                    <a:lumMod val="85000"/>
                    <a:lumOff val="15000"/>
                  </a:schemeClr>
                </a:solidFill>
                <a:latin typeface="Arial Nova Cond" panose="020F0502020204030204" pitchFamily="34" charset="0"/>
                <a:cs typeface="Arial Nova Cond" panose="020F0502020204030204" pitchFamily="34" charset="0"/>
              </a:rPr>
              <a:t>REGRESSION MODEL WITH A BINARY DEPENDENT VARIABLE</a:t>
            </a:r>
          </a:p>
        </p:txBody>
      </p:sp>
      <p:sp>
        <p:nvSpPr>
          <p:cNvPr id="7" name="TextBox 6">
            <a:extLst>
              <a:ext uri="{FF2B5EF4-FFF2-40B4-BE49-F238E27FC236}">
                <a16:creationId xmlns:a16="http://schemas.microsoft.com/office/drawing/2014/main" id="{B7AEA421-E004-C3E2-1F0F-BED859A6B402}"/>
              </a:ext>
            </a:extLst>
          </p:cNvPr>
          <p:cNvSpPr txBox="1"/>
          <p:nvPr/>
        </p:nvSpPr>
        <p:spPr>
          <a:xfrm>
            <a:off x="6541478" y="1531375"/>
            <a:ext cx="5110770" cy="4247317"/>
          </a:xfrm>
          <a:prstGeom prst="rect">
            <a:avLst/>
          </a:prstGeom>
          <a:noFill/>
        </p:spPr>
        <p:txBody>
          <a:bodyPr wrap="square" anchor="t">
            <a:spAutoFit/>
          </a:bodyPr>
          <a:lstStyle/>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Generating a binary variable </a:t>
            </a:r>
            <a:r>
              <a:rPr lang="en-US" dirty="0" err="1">
                <a:solidFill>
                  <a:schemeClr val="tx1">
                    <a:lumMod val="85000"/>
                    <a:lumOff val="15000"/>
                  </a:schemeClr>
                </a:solidFill>
                <a:latin typeface="Arial Nova Cond Light" panose="020B0506020202020204" pitchFamily="34" charset="0"/>
              </a:rPr>
              <a:t>highinc</a:t>
            </a:r>
            <a:r>
              <a:rPr lang="en-US" dirty="0">
                <a:solidFill>
                  <a:schemeClr val="tx1">
                    <a:lumMod val="85000"/>
                    <a:lumOff val="15000"/>
                  </a:schemeClr>
                </a:solidFill>
                <a:latin typeface="Arial Nova Cond Light" panose="020B0506020202020204" pitchFamily="34" charset="0"/>
              </a:rPr>
              <a:t> from the continuous dependent variable </a:t>
            </a:r>
            <a:r>
              <a:rPr lang="en-US" dirty="0" err="1">
                <a:solidFill>
                  <a:schemeClr val="tx1">
                    <a:lumMod val="85000"/>
                    <a:lumOff val="15000"/>
                  </a:schemeClr>
                </a:solidFill>
                <a:latin typeface="Arial Nova Cond Light" panose="020B0506020202020204" pitchFamily="34" charset="0"/>
              </a:rPr>
              <a:t>inctot</a:t>
            </a:r>
            <a:endParaRPr lang="en-US" dirty="0">
              <a:solidFill>
                <a:schemeClr val="tx1">
                  <a:lumMod val="85000"/>
                  <a:lumOff val="15000"/>
                </a:schemeClr>
              </a:solidFill>
              <a:latin typeface="Arial Nova Cond Light" panose="020B0506020202020204" pitchFamily="34" charset="0"/>
            </a:endParaRPr>
          </a:p>
          <a:p>
            <a:pPr marL="800100" lvl="1"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If </a:t>
            </a:r>
            <a:r>
              <a:rPr lang="en-US" dirty="0" err="1">
                <a:solidFill>
                  <a:schemeClr val="tx1">
                    <a:lumMod val="85000"/>
                    <a:lumOff val="15000"/>
                  </a:schemeClr>
                </a:solidFill>
                <a:latin typeface="Arial Nova Cond Light" panose="020B0506020202020204" pitchFamily="34" charset="0"/>
              </a:rPr>
              <a:t>inctot</a:t>
            </a:r>
            <a:r>
              <a:rPr lang="en-US" dirty="0">
                <a:solidFill>
                  <a:schemeClr val="tx1">
                    <a:lumMod val="85000"/>
                    <a:lumOff val="15000"/>
                  </a:schemeClr>
                </a:solidFill>
                <a:latin typeface="Arial Nova Cond Light" panose="020B0506020202020204" pitchFamily="34" charset="0"/>
              </a:rPr>
              <a:t> &gt; 75000, </a:t>
            </a:r>
            <a:r>
              <a:rPr lang="en-US" dirty="0" err="1">
                <a:solidFill>
                  <a:schemeClr val="tx1">
                    <a:lumMod val="85000"/>
                    <a:lumOff val="15000"/>
                  </a:schemeClr>
                </a:solidFill>
                <a:latin typeface="Arial Nova Cond Light" panose="020B0506020202020204" pitchFamily="34" charset="0"/>
              </a:rPr>
              <a:t>highinc</a:t>
            </a:r>
            <a:r>
              <a:rPr lang="en-US" dirty="0">
                <a:solidFill>
                  <a:schemeClr val="tx1">
                    <a:lumMod val="85000"/>
                    <a:lumOff val="15000"/>
                  </a:schemeClr>
                </a:solidFill>
                <a:latin typeface="Arial Nova Cond Light" panose="020B0506020202020204" pitchFamily="34" charset="0"/>
              </a:rPr>
              <a:t> = 1</a:t>
            </a:r>
          </a:p>
          <a:p>
            <a:pPr marL="800100" lvl="1"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Else, </a:t>
            </a:r>
            <a:r>
              <a:rPr lang="en-US" dirty="0" err="1">
                <a:solidFill>
                  <a:schemeClr val="tx1">
                    <a:lumMod val="85000"/>
                    <a:lumOff val="15000"/>
                  </a:schemeClr>
                </a:solidFill>
                <a:latin typeface="Arial Nova Cond Light" panose="020B0506020202020204" pitchFamily="34" charset="0"/>
              </a:rPr>
              <a:t>highinc</a:t>
            </a:r>
            <a:r>
              <a:rPr lang="en-US" dirty="0">
                <a:solidFill>
                  <a:schemeClr val="tx1">
                    <a:lumMod val="85000"/>
                    <a:lumOff val="15000"/>
                  </a:schemeClr>
                </a:solidFill>
                <a:latin typeface="Arial Nova Cond Light" panose="020B0506020202020204" pitchFamily="34" charset="0"/>
              </a:rPr>
              <a:t> = 0</a:t>
            </a: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Coefficient of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 0.0573443: A one-year increase in education leads to a 0.0573443% increase in the probability of income exceeding $75,000, on average</a:t>
            </a: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R-squared = 0.2107: There is a 21.07% variation in the probability of income exceeding $75,000</a:t>
            </a: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Linear regression model for different types of dependent variable</a:t>
            </a:r>
          </a:p>
          <a:p>
            <a:pPr marL="800100" lvl="1"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For continuous Y, estimating the effect a one-year increase in education on expected value of income</a:t>
            </a:r>
          </a:p>
          <a:p>
            <a:pPr marL="800100" lvl="1"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For binary Y, exploring the probability that income exceeds $75,000</a:t>
            </a:r>
          </a:p>
        </p:txBody>
      </p:sp>
      <p:grpSp>
        <p:nvGrpSpPr>
          <p:cNvPr id="18" name="Group 17">
            <a:extLst>
              <a:ext uri="{FF2B5EF4-FFF2-40B4-BE49-F238E27FC236}">
                <a16:creationId xmlns:a16="http://schemas.microsoft.com/office/drawing/2014/main" id="{670371E8-3014-B773-5A00-95C616DCB1F0}"/>
              </a:ext>
            </a:extLst>
          </p:cNvPr>
          <p:cNvGrpSpPr/>
          <p:nvPr/>
        </p:nvGrpSpPr>
        <p:grpSpPr>
          <a:xfrm>
            <a:off x="539749" y="1531376"/>
            <a:ext cx="5793702" cy="4326086"/>
            <a:chOff x="539748" y="1531375"/>
            <a:chExt cx="6001729" cy="4481417"/>
          </a:xfrm>
        </p:grpSpPr>
        <p:pic>
          <p:nvPicPr>
            <p:cNvPr id="16" name="Picture 15" descr="A screenshot of a computer screen&#10;&#10;Description automatically generated">
              <a:extLst>
                <a:ext uri="{FF2B5EF4-FFF2-40B4-BE49-F238E27FC236}">
                  <a16:creationId xmlns:a16="http://schemas.microsoft.com/office/drawing/2014/main" id="{5FDBFEB6-E73F-9953-2BC3-50B47E6BB32C}"/>
                </a:ext>
              </a:extLst>
            </p:cNvPr>
            <p:cNvPicPr>
              <a:picLocks noChangeAspect="1"/>
            </p:cNvPicPr>
            <p:nvPr/>
          </p:nvPicPr>
          <p:blipFill rotWithShape="1">
            <a:blip r:embed="rId3"/>
            <a:srcRect t="17943" b="54348"/>
            <a:stretch/>
          </p:blipFill>
          <p:spPr>
            <a:xfrm>
              <a:off x="539748" y="1531375"/>
              <a:ext cx="6001729" cy="62686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1F8F287-B9BA-F781-1695-6A40B6E01CD9}"/>
                </a:ext>
              </a:extLst>
            </p:cNvPr>
            <p:cNvPicPr>
              <a:picLocks noChangeAspect="1"/>
            </p:cNvPicPr>
            <p:nvPr/>
          </p:nvPicPr>
          <p:blipFill>
            <a:blip r:embed="rId4"/>
            <a:stretch>
              <a:fillRect/>
            </a:stretch>
          </p:blipFill>
          <p:spPr>
            <a:xfrm>
              <a:off x="539748" y="2213272"/>
              <a:ext cx="6001729" cy="3799520"/>
            </a:xfrm>
            <a:prstGeom prst="rect">
              <a:avLst/>
            </a:prstGeom>
          </p:spPr>
        </p:pic>
        <p:sp>
          <p:nvSpPr>
            <p:cNvPr id="9" name="Rectangle 8">
              <a:extLst>
                <a:ext uri="{FF2B5EF4-FFF2-40B4-BE49-F238E27FC236}">
                  <a16:creationId xmlns:a16="http://schemas.microsoft.com/office/drawing/2014/main" id="{C8E7C03F-D481-8955-AA97-636900E49870}"/>
                </a:ext>
              </a:extLst>
            </p:cNvPr>
            <p:cNvSpPr/>
            <p:nvPr/>
          </p:nvSpPr>
          <p:spPr>
            <a:xfrm>
              <a:off x="3884648" y="1935691"/>
              <a:ext cx="774733" cy="1796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CE60B-7B4C-8E20-DDED-C1606333C7D7}"/>
                </a:ext>
              </a:extLst>
            </p:cNvPr>
            <p:cNvSpPr/>
            <p:nvPr/>
          </p:nvSpPr>
          <p:spPr>
            <a:xfrm>
              <a:off x="4350524" y="3840610"/>
              <a:ext cx="2128223" cy="1796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EB833F-9A31-E620-E7B8-D1A46CA560B4}"/>
                </a:ext>
              </a:extLst>
            </p:cNvPr>
            <p:cNvSpPr/>
            <p:nvPr/>
          </p:nvSpPr>
          <p:spPr>
            <a:xfrm>
              <a:off x="4350524" y="3481106"/>
              <a:ext cx="2128223" cy="1796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60E816-89A0-DE40-AF1A-3F8CE507A945}"/>
                </a:ext>
              </a:extLst>
            </p:cNvPr>
            <p:cNvSpPr/>
            <p:nvPr/>
          </p:nvSpPr>
          <p:spPr>
            <a:xfrm>
              <a:off x="1752550" y="4726003"/>
              <a:ext cx="775436" cy="1796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063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LOGISTIC REGRESSION MODEL</a:t>
            </a:r>
          </a:p>
        </p:txBody>
      </p:sp>
      <p:sp>
        <p:nvSpPr>
          <p:cNvPr id="7" name="TextBox 6">
            <a:extLst>
              <a:ext uri="{FF2B5EF4-FFF2-40B4-BE49-F238E27FC236}">
                <a16:creationId xmlns:a16="http://schemas.microsoft.com/office/drawing/2014/main" id="{B7AEA421-E004-C3E2-1F0F-BED859A6B402}"/>
              </a:ext>
            </a:extLst>
          </p:cNvPr>
          <p:cNvSpPr txBox="1"/>
          <p:nvPr/>
        </p:nvSpPr>
        <p:spPr>
          <a:xfrm>
            <a:off x="6232495" y="2430591"/>
            <a:ext cx="5419753" cy="3693319"/>
          </a:xfrm>
          <a:prstGeom prst="rect">
            <a:avLst/>
          </a:prstGeom>
          <a:noFill/>
        </p:spPr>
        <p:txBody>
          <a:bodyPr wrap="square" anchor="t">
            <a:spAutoFit/>
          </a:bodyPr>
          <a:lstStyle/>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This model doesn’t allow interpretation of the coefficients of explanatory variables as estimates of the effect on the dependent variable</a:t>
            </a: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Can interpret the signs of the coefficients: a positive coefficient indicates a positive relationship between the explanatory and the dependent variables</a:t>
            </a: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Prob &gt; chi2 = 0.0000 &lt; 0.05: this model has relevant explanatory power</a:t>
            </a:r>
          </a:p>
          <a:p>
            <a:pPr marL="342900" indent="-342900">
              <a:buFont typeface="Arial" panose="020B0604020202020204" pitchFamily="34" charset="0"/>
              <a:buChar char="•"/>
            </a:pP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has the highest z value = 90.52: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has the highest relevance in relation with </a:t>
            </a:r>
            <a:r>
              <a:rPr lang="en-US" dirty="0" err="1">
                <a:solidFill>
                  <a:schemeClr val="tx1">
                    <a:lumMod val="85000"/>
                    <a:lumOff val="15000"/>
                  </a:schemeClr>
                </a:solidFill>
                <a:latin typeface="Arial Nova Cond Light" panose="020B0506020202020204" pitchFamily="34" charset="0"/>
              </a:rPr>
              <a:t>highinc</a:t>
            </a:r>
            <a:endParaRPr lang="en-US" dirty="0">
              <a:solidFill>
                <a:schemeClr val="tx1">
                  <a:lumMod val="85000"/>
                  <a:lumOff val="15000"/>
                </a:schemeClr>
              </a:solidFill>
              <a:latin typeface="Arial Nova Cond Light" panose="020B0506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All </a:t>
            </a:r>
            <a:r>
              <a:rPr lang="en-US" dirty="0">
                <a:solidFill>
                  <a:schemeClr val="tx1">
                    <a:lumMod val="85000"/>
                    <a:lumOff val="15000"/>
                  </a:schemeClr>
                </a:solidFill>
                <a:latin typeface="Arial Nova Cond Light" panose="020B0506020202020204" pitchFamily="34" charset="0"/>
                <a:ea typeface="Cambria Math" panose="02040503050406030204" pitchFamily="18" charset="0"/>
              </a:rPr>
              <a:t>P-value = 0.000 &lt; 0.05: Education, age, work expenses, marriage status, and citizenship status respectively have a statistically significant relationship with income</a:t>
            </a:r>
            <a:endParaRPr lang="en-US" dirty="0">
              <a:solidFill>
                <a:schemeClr val="tx1">
                  <a:lumMod val="85000"/>
                  <a:lumOff val="15000"/>
                </a:schemeClr>
              </a:solidFill>
              <a:latin typeface="Arial Nova Cond Light" panose="020B0506020202020204" pitchFamily="34" charset="0"/>
            </a:endParaRPr>
          </a:p>
        </p:txBody>
      </p:sp>
      <p:grpSp>
        <p:nvGrpSpPr>
          <p:cNvPr id="2" name="Group 1">
            <a:extLst>
              <a:ext uri="{FF2B5EF4-FFF2-40B4-BE49-F238E27FC236}">
                <a16:creationId xmlns:a16="http://schemas.microsoft.com/office/drawing/2014/main" id="{03AE57FA-FD7E-FC40-F116-5EDC1A634C67}"/>
              </a:ext>
            </a:extLst>
          </p:cNvPr>
          <p:cNvGrpSpPr/>
          <p:nvPr/>
        </p:nvGrpSpPr>
        <p:grpSpPr>
          <a:xfrm>
            <a:off x="539748" y="2430592"/>
            <a:ext cx="5419753" cy="3095566"/>
            <a:chOff x="539748" y="1531375"/>
            <a:chExt cx="6276689" cy="3585017"/>
          </a:xfrm>
        </p:grpSpPr>
        <p:pic>
          <p:nvPicPr>
            <p:cNvPr id="6" name="Picture 5" descr="A screenshot of a computer&#10;&#10;Description automatically generated">
              <a:extLst>
                <a:ext uri="{FF2B5EF4-FFF2-40B4-BE49-F238E27FC236}">
                  <a16:creationId xmlns:a16="http://schemas.microsoft.com/office/drawing/2014/main" id="{3B2560E3-F3FD-4257-70D7-436D73DF568C}"/>
                </a:ext>
              </a:extLst>
            </p:cNvPr>
            <p:cNvPicPr>
              <a:picLocks noChangeAspect="1"/>
            </p:cNvPicPr>
            <p:nvPr/>
          </p:nvPicPr>
          <p:blipFill>
            <a:blip r:embed="rId3"/>
            <a:stretch>
              <a:fillRect/>
            </a:stretch>
          </p:blipFill>
          <p:spPr>
            <a:xfrm>
              <a:off x="539748" y="2244512"/>
              <a:ext cx="6276688" cy="287188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3C160824-9FC5-8D44-8C8C-D291C35316D2}"/>
                </a:ext>
              </a:extLst>
            </p:cNvPr>
            <p:cNvPicPr>
              <a:picLocks noChangeAspect="1"/>
            </p:cNvPicPr>
            <p:nvPr/>
          </p:nvPicPr>
          <p:blipFill rotWithShape="1">
            <a:blip r:embed="rId4"/>
            <a:srcRect t="17458" b="54667"/>
            <a:stretch/>
          </p:blipFill>
          <p:spPr>
            <a:xfrm>
              <a:off x="539748" y="1531375"/>
              <a:ext cx="6276689" cy="657225"/>
            </a:xfrm>
            <a:prstGeom prst="rect">
              <a:avLst/>
            </a:prstGeom>
          </p:spPr>
        </p:pic>
        <p:sp>
          <p:nvSpPr>
            <p:cNvPr id="9" name="Rectangle 8">
              <a:extLst>
                <a:ext uri="{FF2B5EF4-FFF2-40B4-BE49-F238E27FC236}">
                  <a16:creationId xmlns:a16="http://schemas.microsoft.com/office/drawing/2014/main" id="{C8E7C03F-D481-8955-AA97-636900E49870}"/>
                </a:ext>
              </a:extLst>
            </p:cNvPr>
            <p:cNvSpPr/>
            <p:nvPr/>
          </p:nvSpPr>
          <p:spPr>
            <a:xfrm>
              <a:off x="4022124" y="1964724"/>
              <a:ext cx="810226"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CE60B-7B4C-8E20-DDED-C1606333C7D7}"/>
                </a:ext>
              </a:extLst>
            </p:cNvPr>
            <p:cNvSpPr/>
            <p:nvPr/>
          </p:nvSpPr>
          <p:spPr>
            <a:xfrm>
              <a:off x="4525108" y="320659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EB833F-9A31-E620-E7B8-D1A46CA560B4}"/>
                </a:ext>
              </a:extLst>
            </p:cNvPr>
            <p:cNvSpPr/>
            <p:nvPr/>
          </p:nvSpPr>
          <p:spPr>
            <a:xfrm>
              <a:off x="4525108" y="357905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60E816-89A0-DE40-AF1A-3F8CE507A945}"/>
                </a:ext>
              </a:extLst>
            </p:cNvPr>
            <p:cNvSpPr/>
            <p:nvPr/>
          </p:nvSpPr>
          <p:spPr>
            <a:xfrm>
              <a:off x="1808112" y="4518929"/>
              <a:ext cx="810961"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075EA0-18A9-2014-0ED2-186C4FD6A975}"/>
                </a:ext>
              </a:extLst>
            </p:cNvPr>
            <p:cNvSpPr/>
            <p:nvPr/>
          </p:nvSpPr>
          <p:spPr>
            <a:xfrm>
              <a:off x="4256857" y="4518929"/>
              <a:ext cx="571356"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C5451C-C514-3384-2B5D-296F7B781A47}"/>
                </a:ext>
              </a:extLst>
            </p:cNvPr>
            <p:cNvSpPr/>
            <p:nvPr/>
          </p:nvSpPr>
          <p:spPr>
            <a:xfrm>
              <a:off x="5076782" y="4518929"/>
              <a:ext cx="1674893"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E8272B-2F78-5FA8-6E15-225F269DFCBD}"/>
                  </a:ext>
                </a:extLst>
              </p:cNvPr>
              <p:cNvSpPr txBox="1"/>
              <p:nvPr/>
            </p:nvSpPr>
            <p:spPr>
              <a:xfrm>
                <a:off x="539751" y="1531375"/>
                <a:ext cx="11112499" cy="796308"/>
              </a:xfrm>
              <a:prstGeom prst="rect">
                <a:avLst/>
              </a:prstGeom>
              <a:noFill/>
            </p:spPr>
            <p:txBody>
              <a:bodyPr wrap="square" anchor="t">
                <a:spAutoFit/>
              </a:bodyPr>
              <a:lstStyle/>
              <a:p>
                <a:r>
                  <a:rPr lang="en-US" dirty="0">
                    <a:latin typeface="Arial Nova Cond Light" panose="020B0506020202020204" pitchFamily="34" charset="0"/>
                    <a:cs typeface="Times New Roman" panose="02020603050405020304" pitchFamily="18" charset="0"/>
                  </a:rPr>
                  <a:t>Fitting an S-shaped curve to model the probability of Y = 1 (</a:t>
                </a:r>
                <a:r>
                  <a:rPr lang="en-US" dirty="0" err="1">
                    <a:latin typeface="Arial Nova Cond Light" panose="020B0506020202020204" pitchFamily="34" charset="0"/>
                    <a:cs typeface="Times New Roman" panose="02020603050405020304" pitchFamily="18" charset="0"/>
                  </a:rPr>
                  <a:t>highinc</a:t>
                </a:r>
                <a:r>
                  <a:rPr lang="en-US" dirty="0">
                    <a:latin typeface="Arial Nova Cond Light" panose="020B0506020202020204" pitchFamily="34" charset="0"/>
                    <a:cs typeface="Times New Roman" panose="02020603050405020304" pitchFamily="18" charset="0"/>
                  </a:rPr>
                  <a:t>)</a:t>
                </a:r>
                <a:endParaRPr lang="en-US" dirty="0">
                  <a:latin typeface="Arial Nova Cond Light" panose="020B0506020202020204" pitchFamily="34" charset="0"/>
                </a:endParaRPr>
              </a:p>
              <a:p>
                <a:pPr marL="0" indent="0">
                  <a:spcAft>
                    <a:spcPts val="1000"/>
                  </a:spcAft>
                  <a:buNone/>
                </a:pPr>
                <a14:m>
                  <m:oMath xmlns:m="http://schemas.openxmlformats.org/officeDocument/2006/math">
                    <m:r>
                      <m:rPr>
                        <m:sty m:val="p"/>
                      </m:rPr>
                      <a:rPr lang="en-US" b="0" i="0" smtClean="0">
                        <a:latin typeface="Cambria Math" panose="02040503050406030204" pitchFamily="18" charset="0"/>
                        <a:cs typeface="Times New Roman" panose="02020603050405020304" pitchFamily="18" charset="0"/>
                      </a:rPr>
                      <m:t>P</m:t>
                    </m:r>
                    <m:r>
                      <a:rPr lang="en-US" b="0" i="0" smtClean="0">
                        <a:latin typeface="Cambria Math" panose="02040503050406030204" pitchFamily="18" charset="0"/>
                        <a:cs typeface="Times New Roman" panose="02020603050405020304" pitchFamily="18" charset="0"/>
                      </a:rPr>
                      <m:t>(</m:t>
                    </m:r>
                    <m:r>
                      <m:rPr>
                        <m:sty m:val="p"/>
                      </m:rPr>
                      <a:rPr lang="en-US" b="0" i="0" smtClean="0">
                        <a:latin typeface="Cambria Math" panose="02040503050406030204" pitchFamily="18" charset="0"/>
                        <a:cs typeface="Times New Roman" panose="02020603050405020304" pitchFamily="18" charset="0"/>
                      </a:rPr>
                      <m:t>Y</m:t>
                    </m:r>
                    <m:r>
                      <a:rPr lang="en-US" b="0" i="0" smtClean="0">
                        <a:latin typeface="Cambria Math" panose="02040503050406030204" pitchFamily="18" charset="0"/>
                        <a:cs typeface="Times New Roman" panose="02020603050405020304" pitchFamily="18" charset="0"/>
                      </a:rPr>
                      <m:t>=1</m:t>
                    </m:r>
                    <m:r>
                      <m:rPr>
                        <m:nor/>
                      </m:rPr>
                      <a:rPr lang="en-US">
                        <a:latin typeface="Arial Nova Cond Light" panose="020B0506020202020204" pitchFamily="34"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r>
                      <a:rPr lang="en-US" b="0" i="0" smtClean="0">
                        <a:latin typeface="Cambria Math" panose="02040503050406030204" pitchFamily="18" charset="0"/>
                      </a:rPr>
                      <m:t>,</m:t>
                    </m:r>
                  </m:oMath>
                </a14:m>
                <a:r>
                  <a:rPr lang="en-US" dirty="0">
                    <a:latin typeface="Arial Nova Cond Light" panose="020B0506020202020204" pitchFamily="34" charset="0"/>
                  </a:rPr>
                  <a:t> </a:t>
                </a:r>
                <a14:m>
                  <m:oMath xmlns:m="http://schemas.openxmlformats.org/officeDocument/2006/math">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F</m:t>
                    </m:r>
                    <m: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rPr>
                          <m:t>0</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rPr>
                          <m:t>1</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2</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3</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4</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5</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r>
                      <a:rPr lang="en-US" b="0" i="0" smtClean="0">
                        <a:latin typeface="Cambria Math" panose="02040503050406030204" pitchFamily="18" charset="0"/>
                      </a:rPr>
                      <m:t>)=</m:t>
                    </m:r>
                    <m:f>
                      <m:fPr>
                        <m:ctrlPr>
                          <a:rPr lang="en-US" smtClean="0">
                            <a:latin typeface="Cambria Math" panose="02040503050406030204" pitchFamily="18" charset="0"/>
                          </a:rPr>
                        </m:ctrlPr>
                      </m:fPr>
                      <m:num>
                        <m:r>
                          <a:rPr lang="en-US" b="0" i="0" smtClean="0">
                            <a:latin typeface="Cambria Math" panose="02040503050406030204" pitchFamily="18" charset="0"/>
                          </a:rPr>
                          <m:t>1</m:t>
                        </m:r>
                      </m:num>
                      <m:den>
                        <m:sSup>
                          <m:sSupPr>
                            <m:ctrlPr>
                              <a:rPr lang="en-US" smtClean="0">
                                <a:latin typeface="Cambria Math" panose="02040503050406030204" pitchFamily="18" charset="0"/>
                              </a:rPr>
                            </m:ctrlPr>
                          </m:sSupPr>
                          <m:e>
                            <m:r>
                              <a:rPr lang="en-US" b="0" i="0" smtClean="0">
                                <a:latin typeface="Cambria Math" panose="02040503050406030204" pitchFamily="18" charset="0"/>
                              </a:rPr>
                              <m:t>1+</m:t>
                            </m:r>
                            <m:r>
                              <m:rPr>
                                <m:sty m:val="p"/>
                              </m:rPr>
                              <a:rPr lang="en-US" b="0" i="0" smtClean="0">
                                <a:latin typeface="Cambria Math" panose="02040503050406030204" pitchFamily="18" charset="0"/>
                              </a:rPr>
                              <m:t>e</m:t>
                            </m:r>
                          </m:e>
                          <m:sup>
                            <m:sSub>
                              <m:sSubPr>
                                <m:ctrlPr>
                                  <a:rPr lang="en-US" smtClean="0">
                                    <a:latin typeface="Cambria Math" panose="02040503050406030204" pitchFamily="18" charset="0"/>
                                  </a:rPr>
                                </m:ctrlPr>
                              </m:sSubPr>
                              <m:e>
                                <m:r>
                                  <a:rPr lang="en-US" b="0" i="0" smtClean="0">
                                    <a:latin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rPr>
                                  <m:t>0</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rPr>
                                  <m:t>1</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1</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2</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2</m:t>
                                </m:r>
                              </m:sub>
                            </m:sSub>
                            <m:r>
                              <m:rPr>
                                <m:nor/>
                              </m:rPr>
                              <a:rPr lang="en-US" b="0" i="0" smtClean="0">
                                <a:latin typeface="Cambria Math" panose="02040503050406030204" pitchFamily="18" charset="0"/>
                              </a:rPr>
                              <m:t>+</m:t>
                            </m:r>
                            <m:r>
                              <m:rPr>
                                <m:nor/>
                              </m:rPr>
                              <a:rPr lang="en-US" dirty="0">
                                <a:latin typeface="Arial Nova Cond Light" panose="020B0506020202020204" pitchFamily="34" charset="0"/>
                              </a:rPr>
                              <m:t> </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3</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3</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4</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4</m:t>
                                </m:r>
                              </m:sub>
                            </m:sSub>
                            <m:r>
                              <m:rPr>
                                <m:nor/>
                              </m:rPr>
                              <a:rPr lang="en-US" b="0" i="0" smtClean="0">
                                <a:latin typeface="Cambria Math" panose="02040503050406030204" pitchFamily="18" charset="0"/>
                              </a:rPr>
                              <m:t>+</m:t>
                            </m:r>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β</m:t>
                                </m:r>
                              </m:e>
                              <m:sub>
                                <m:r>
                                  <a:rPr lang="en-US" b="0" i="0" smtClean="0">
                                    <a:latin typeface="Cambria Math" panose="02040503050406030204" pitchFamily="18" charset="0"/>
                                    <a:ea typeface="Cambria Math" panose="02040503050406030204" pitchFamily="18" charset="0"/>
                                  </a:rPr>
                                  <m:t>5</m:t>
                                </m:r>
                              </m:sub>
                            </m:sSub>
                            <m:sSub>
                              <m:sSubPr>
                                <m:ctrlPr>
                                  <a:rPr lang="en-US"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0" smtClean="0">
                                    <a:latin typeface="Cambria Math" panose="02040503050406030204" pitchFamily="18" charset="0"/>
                                  </a:rPr>
                                  <m:t>5</m:t>
                                </m:r>
                              </m:sub>
                            </m:sSub>
                            <m:r>
                              <a:rPr lang="en-US" b="0" i="0" smtClean="0">
                                <a:latin typeface="Cambria Math" panose="02040503050406030204" pitchFamily="18" charset="0"/>
                              </a:rPr>
                              <m:t>)</m:t>
                            </m:r>
                          </m:sup>
                        </m:sSup>
                      </m:den>
                    </m:f>
                  </m:oMath>
                </a14:m>
                <a:endParaRPr lang="en-US" dirty="0">
                  <a:latin typeface="Arial Nova Cond Light" panose="020B0506020202020204" pitchFamily="34" charset="0"/>
                </a:endParaRPr>
              </a:p>
            </p:txBody>
          </p:sp>
        </mc:Choice>
        <mc:Fallback>
          <p:sp>
            <p:nvSpPr>
              <p:cNvPr id="15" name="TextBox 14">
                <a:extLst>
                  <a:ext uri="{FF2B5EF4-FFF2-40B4-BE49-F238E27FC236}">
                    <a16:creationId xmlns:a16="http://schemas.microsoft.com/office/drawing/2014/main" id="{F9E8272B-2F78-5FA8-6E15-225F269DFCBD}"/>
                  </a:ext>
                </a:extLst>
              </p:cNvPr>
              <p:cNvSpPr txBox="1">
                <a:spLocks noRot="1" noChangeAspect="1" noMove="1" noResize="1" noEditPoints="1" noAdjustHandles="1" noChangeArrowheads="1" noChangeShapeType="1" noTextEdit="1"/>
              </p:cNvSpPr>
              <p:nvPr/>
            </p:nvSpPr>
            <p:spPr>
              <a:xfrm>
                <a:off x="539751" y="1531375"/>
                <a:ext cx="11112499" cy="796308"/>
              </a:xfrm>
              <a:prstGeom prst="rect">
                <a:avLst/>
              </a:prstGeom>
              <a:blipFill>
                <a:blip r:embed="rId5"/>
                <a:stretch>
                  <a:fillRect l="-457" t="-3125" b="-7813"/>
                </a:stretch>
              </a:blipFill>
            </p:spPr>
            <p:txBody>
              <a:bodyPr/>
              <a:lstStyle/>
              <a:p>
                <a:r>
                  <a:rPr lang="en-US">
                    <a:noFill/>
                  </a:rPr>
                  <a:t> </a:t>
                </a:r>
              </a:p>
            </p:txBody>
          </p:sp>
        </mc:Fallback>
      </mc:AlternateContent>
      <p:pic>
        <p:nvPicPr>
          <p:cNvPr id="5" name="Picture 4" descr="A screenshot of a computer&#10;&#10;Description automatically generated">
            <a:extLst>
              <a:ext uri="{FF2B5EF4-FFF2-40B4-BE49-F238E27FC236}">
                <a16:creationId xmlns:a16="http://schemas.microsoft.com/office/drawing/2014/main" id="{3D50F411-7BE0-22DD-8328-E2118BDC7BA8}"/>
              </a:ext>
            </a:extLst>
          </p:cNvPr>
          <p:cNvPicPr>
            <a:picLocks noChangeAspect="1"/>
          </p:cNvPicPr>
          <p:nvPr/>
        </p:nvPicPr>
        <p:blipFill>
          <a:blip r:embed="rId6"/>
          <a:stretch>
            <a:fillRect/>
          </a:stretch>
        </p:blipFill>
        <p:spPr>
          <a:xfrm>
            <a:off x="539747" y="2431529"/>
            <a:ext cx="5436685" cy="3812517"/>
          </a:xfrm>
          <a:prstGeom prst="rect">
            <a:avLst/>
          </a:prstGeom>
        </p:spPr>
      </p:pic>
    </p:spTree>
    <p:extLst>
      <p:ext uri="{BB962C8B-B14F-4D97-AF65-F5344CB8AC3E}">
        <p14:creationId xmlns:p14="http://schemas.microsoft.com/office/powerpoint/2010/main" val="1471064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1077218"/>
          </a:xfrm>
          <a:prstGeom prst="rect">
            <a:avLst/>
          </a:prstGeom>
          <a:noFill/>
        </p:spPr>
        <p:txBody>
          <a:bodyPr wrap="square" rtlCol="0" anchor="t">
            <a:spAutoFit/>
          </a:bodyPr>
          <a:lstStyle/>
          <a:p>
            <a:r>
              <a:rPr lang="en-US" sz="3200" b="1" dirty="0">
                <a:solidFill>
                  <a:schemeClr val="tx1">
                    <a:lumMod val="85000"/>
                    <a:lumOff val="15000"/>
                  </a:schemeClr>
                </a:solidFill>
                <a:latin typeface="Arial Nova Cond" panose="020F0502020204030204" pitchFamily="34" charset="0"/>
                <a:cs typeface="Arial Nova Cond" panose="020F0502020204030204" pitchFamily="34" charset="0"/>
              </a:rPr>
              <a:t>Predicting probability of total personal income &gt; $75,000 for an individual with lower vs. higher education</a:t>
            </a:r>
          </a:p>
        </p:txBody>
      </p:sp>
      <p:sp>
        <p:nvSpPr>
          <p:cNvPr id="15" name="TextBox 14">
            <a:extLst>
              <a:ext uri="{FF2B5EF4-FFF2-40B4-BE49-F238E27FC236}">
                <a16:creationId xmlns:a16="http://schemas.microsoft.com/office/drawing/2014/main" id="{F9E8272B-2F78-5FA8-6E15-225F269DFCBD}"/>
              </a:ext>
            </a:extLst>
          </p:cNvPr>
          <p:cNvSpPr txBox="1"/>
          <p:nvPr/>
        </p:nvSpPr>
        <p:spPr>
          <a:xfrm>
            <a:off x="539747" y="4362154"/>
            <a:ext cx="11112499" cy="1708160"/>
          </a:xfrm>
          <a:prstGeom prst="rect">
            <a:avLst/>
          </a:prstGeom>
          <a:noFill/>
        </p:spPr>
        <p:txBody>
          <a:bodyPr wrap="square" anchor="t">
            <a:spAutoFit/>
          </a:bodyPr>
          <a:lstStyle/>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Considering the probability of total personal income exceeding $75,000 given an individual is 43 years old, has annual work expenses of $1,500, is married, and is a US citizen, with either a high school diploma or a doctorate’s degree</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Probability of high income (</a:t>
            </a:r>
            <a:r>
              <a:rPr lang="en-US" dirty="0" err="1">
                <a:solidFill>
                  <a:schemeClr val="tx1">
                    <a:lumMod val="85000"/>
                    <a:lumOff val="15000"/>
                  </a:schemeClr>
                </a:solidFill>
                <a:latin typeface="Arial Nova Cond Light" panose="020B0506020202020204" pitchFamily="34" charset="0"/>
              </a:rPr>
              <a:t>highinc</a:t>
            </a:r>
            <a:r>
              <a:rPr lang="en-US" dirty="0">
                <a:solidFill>
                  <a:schemeClr val="tx1">
                    <a:lumMod val="85000"/>
                    <a:lumOff val="15000"/>
                  </a:schemeClr>
                </a:solidFill>
                <a:latin typeface="Arial Nova Cond Light" panose="020B0506020202020204" pitchFamily="34" charset="0"/>
              </a:rPr>
              <a:t>=1) for an individual with a high school diploma is 18.325255% (relatively low)</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Probability of high income (</a:t>
            </a:r>
            <a:r>
              <a:rPr lang="en-US" dirty="0" err="1">
                <a:solidFill>
                  <a:schemeClr val="tx1">
                    <a:lumMod val="85000"/>
                    <a:lumOff val="15000"/>
                  </a:schemeClr>
                </a:solidFill>
                <a:latin typeface="Arial Nova Cond Light" panose="020B0506020202020204" pitchFamily="34" charset="0"/>
              </a:rPr>
              <a:t>highinc</a:t>
            </a:r>
            <a:r>
              <a:rPr lang="en-US" dirty="0">
                <a:solidFill>
                  <a:schemeClr val="tx1">
                    <a:lumMod val="85000"/>
                    <a:lumOff val="15000"/>
                  </a:schemeClr>
                </a:solidFill>
                <a:latin typeface="Arial Nova Cond Light" panose="020B0506020202020204" pitchFamily="34" charset="0"/>
              </a:rPr>
              <a:t>=1) for an individual with a doctorate’s degree is 82.79006% (relatively high)</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Results make sense, as an individual with higher educational attainment should expect to earn higher</a:t>
            </a:r>
          </a:p>
        </p:txBody>
      </p:sp>
      <p:pic>
        <p:nvPicPr>
          <p:cNvPr id="16" name="Picture 15" descr="A computer screen with white and green text&#10;&#10;Description automatically generated">
            <a:extLst>
              <a:ext uri="{FF2B5EF4-FFF2-40B4-BE49-F238E27FC236}">
                <a16:creationId xmlns:a16="http://schemas.microsoft.com/office/drawing/2014/main" id="{3507A29B-48FA-75F2-7AE3-85337578960F}"/>
              </a:ext>
            </a:extLst>
          </p:cNvPr>
          <p:cNvPicPr>
            <a:picLocks noChangeAspect="1"/>
          </p:cNvPicPr>
          <p:nvPr/>
        </p:nvPicPr>
        <p:blipFill>
          <a:blip r:embed="rId3"/>
          <a:stretch>
            <a:fillRect/>
          </a:stretch>
        </p:blipFill>
        <p:spPr>
          <a:xfrm>
            <a:off x="539748" y="1719466"/>
            <a:ext cx="9985975" cy="2496494"/>
          </a:xfrm>
          <a:prstGeom prst="rect">
            <a:avLst/>
          </a:prstGeom>
        </p:spPr>
      </p:pic>
    </p:spTree>
    <p:extLst>
      <p:ext uri="{BB962C8B-B14F-4D97-AF65-F5344CB8AC3E}">
        <p14:creationId xmlns:p14="http://schemas.microsoft.com/office/powerpoint/2010/main" val="232134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SUMMARY </a:t>
            </a:r>
            <a:r>
              <a:rPr lang="en-US" sz="3000" b="1" dirty="0">
                <a:solidFill>
                  <a:schemeClr val="tx1">
                    <a:lumMod val="85000"/>
                    <a:lumOff val="15000"/>
                  </a:schemeClr>
                </a:solidFill>
                <a:latin typeface="Arial Nova Cond" panose="020F0502020204030204" pitchFamily="34" charset="0"/>
                <a:cs typeface="Arial Nova Cond" panose="020F0502020204030204" pitchFamily="34" charset="0"/>
              </a:rPr>
              <a:t>&amp;</a:t>
            </a: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 CONCLUSIONS</a:t>
            </a:r>
          </a:p>
        </p:txBody>
      </p:sp>
      <p:sp>
        <p:nvSpPr>
          <p:cNvPr id="12" name="TextBox 11">
            <a:extLst>
              <a:ext uri="{FF2B5EF4-FFF2-40B4-BE49-F238E27FC236}">
                <a16:creationId xmlns:a16="http://schemas.microsoft.com/office/drawing/2014/main" id="{833743F6-4680-4FE0-13FD-E4DBC2BF3CAA}"/>
              </a:ext>
            </a:extLst>
          </p:cNvPr>
          <p:cNvSpPr txBox="1"/>
          <p:nvPr/>
        </p:nvSpPr>
        <p:spPr>
          <a:xfrm>
            <a:off x="539748" y="1282693"/>
            <a:ext cx="11112500" cy="3816429"/>
          </a:xfrm>
          <a:prstGeom prst="rect">
            <a:avLst/>
          </a:prstGeom>
          <a:noFill/>
        </p:spPr>
        <p:txBody>
          <a:bodyPr wrap="square" anchor="t">
            <a:spAutoFit/>
          </a:bodyPr>
          <a:lstStyle/>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Based on the OLS linear regression model, my findings support my hypothesis that individuals who have completed more schooling are more likely to earn more, controlling for additional variables such as age, work expenses, marital status, and citizenship status</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The multivariate regression model suggests that a one-year increase in education leads to a $8,950.705 increase in income, on average and controlling for additional variables</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The multivariate logarithmic regression suggests that a one-year increase in leads to a 11.26001% increase in log of income, on average and controlling for additional variables</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Only the multivariate regression discovers that citizenship status does not have a statistically significant correlation with income</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The model with the binary dependent variable (</a:t>
            </a:r>
            <a:r>
              <a:rPr lang="en-US" sz="1600" dirty="0" err="1">
                <a:solidFill>
                  <a:schemeClr val="tx1">
                    <a:lumMod val="85000"/>
                    <a:lumOff val="15000"/>
                  </a:schemeClr>
                </a:solidFill>
                <a:latin typeface="Arial Nova Cond Light" panose="020B0506020202020204" pitchFamily="34" charset="0"/>
              </a:rPr>
              <a:t>highinc</a:t>
            </a:r>
            <a:r>
              <a:rPr lang="en-US" sz="1600" dirty="0">
                <a:solidFill>
                  <a:schemeClr val="tx1">
                    <a:lumMod val="85000"/>
                    <a:lumOff val="15000"/>
                  </a:schemeClr>
                </a:solidFill>
                <a:latin typeface="Arial Nova Cond Light" panose="020B0506020202020204" pitchFamily="34" charset="0"/>
              </a:rPr>
              <a:t>=1 if income exceeds $75,000, </a:t>
            </a:r>
            <a:r>
              <a:rPr lang="en-US" sz="1600" dirty="0" err="1">
                <a:solidFill>
                  <a:schemeClr val="tx1">
                    <a:lumMod val="85000"/>
                    <a:lumOff val="15000"/>
                  </a:schemeClr>
                </a:solidFill>
                <a:latin typeface="Arial Nova Cond Light" panose="020B0506020202020204" pitchFamily="34" charset="0"/>
              </a:rPr>
              <a:t>highinc</a:t>
            </a:r>
            <a:r>
              <a:rPr lang="en-US" sz="1600" dirty="0">
                <a:solidFill>
                  <a:schemeClr val="tx1">
                    <a:lumMod val="85000"/>
                    <a:lumOff val="15000"/>
                  </a:schemeClr>
                </a:solidFill>
                <a:latin typeface="Arial Nova Cond Light" panose="020B0506020202020204" pitchFamily="34" charset="0"/>
              </a:rPr>
              <a:t>=0 otherwise suggests that a one-year increase in education leads to a 0.0573443% increase in the probability of income exceeding $75,000</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The logistic model suggests that the probability of income exceeding $75,000 (</a:t>
            </a:r>
            <a:r>
              <a:rPr lang="en-US" sz="1600" dirty="0" err="1">
                <a:solidFill>
                  <a:schemeClr val="tx1">
                    <a:lumMod val="85000"/>
                    <a:lumOff val="15000"/>
                  </a:schemeClr>
                </a:solidFill>
                <a:latin typeface="Arial Nova Cond Light" panose="020B0506020202020204" pitchFamily="34" charset="0"/>
              </a:rPr>
              <a:t>highinc</a:t>
            </a:r>
            <a:r>
              <a:rPr lang="en-US" sz="1600" dirty="0">
                <a:solidFill>
                  <a:schemeClr val="tx1">
                    <a:lumMod val="85000"/>
                    <a:lumOff val="15000"/>
                  </a:schemeClr>
                </a:solidFill>
                <a:latin typeface="Arial Nova Cond Light" panose="020B0506020202020204" pitchFamily="34" charset="0"/>
              </a:rPr>
              <a:t>=1) for an individual with a high school diploma is 0.18325255, while for an individual with a doctorate’s degree is 0.8279006</a:t>
            </a:r>
          </a:p>
          <a:p>
            <a:pPr marL="285750" indent="-285750">
              <a:spcAft>
                <a:spcPts val="600"/>
              </a:spcAft>
              <a:buFont typeface="Arial" panose="020B0604020202020204" pitchFamily="34" charset="0"/>
              <a:buChar char="•"/>
            </a:pPr>
            <a:r>
              <a:rPr lang="en-US" sz="1600" dirty="0">
                <a:solidFill>
                  <a:schemeClr val="tx1">
                    <a:lumMod val="85000"/>
                    <a:lumOff val="15000"/>
                  </a:schemeClr>
                </a:solidFill>
                <a:latin typeface="Arial Nova Cond Light" panose="020B0506020202020204" pitchFamily="34" charset="0"/>
              </a:rPr>
              <a:t>This project provides empirical evidence to potentially help individuals decide whether to pursue more education or other paths in hopes of higher earnings</a:t>
            </a:r>
          </a:p>
        </p:txBody>
      </p:sp>
      <p:sp>
        <p:nvSpPr>
          <p:cNvPr id="2" name="TextBox 1">
            <a:extLst>
              <a:ext uri="{FF2B5EF4-FFF2-40B4-BE49-F238E27FC236}">
                <a16:creationId xmlns:a16="http://schemas.microsoft.com/office/drawing/2014/main" id="{7AD0CEB0-C0D8-A71E-45F6-F63E23322431}"/>
              </a:ext>
            </a:extLst>
          </p:cNvPr>
          <p:cNvSpPr txBox="1"/>
          <p:nvPr/>
        </p:nvSpPr>
        <p:spPr>
          <a:xfrm>
            <a:off x="539747" y="5637741"/>
            <a:ext cx="11112500" cy="830997"/>
          </a:xfrm>
          <a:prstGeom prst="rect">
            <a:avLst/>
          </a:prstGeom>
          <a:noFill/>
        </p:spPr>
        <p:txBody>
          <a:bodyPr wrap="square" anchor="b">
            <a:spAutoFit/>
          </a:bodyPr>
          <a:lstStyle/>
          <a:p>
            <a:r>
              <a:rPr lang="en-US" sz="1200" b="1" dirty="0">
                <a:solidFill>
                  <a:schemeClr val="tx1">
                    <a:lumMod val="85000"/>
                    <a:lumOff val="15000"/>
                  </a:schemeClr>
                </a:solidFill>
                <a:latin typeface="Arial Nova Cond Light" panose="020B0506020202020204" pitchFamily="34" charset="0"/>
              </a:rPr>
              <a:t>IPUMS CPS data citation</a:t>
            </a:r>
          </a:p>
          <a:p>
            <a:r>
              <a:rPr lang="en-US" sz="1200" dirty="0">
                <a:solidFill>
                  <a:schemeClr val="tx1">
                    <a:lumMod val="85000"/>
                    <a:lumOff val="15000"/>
                  </a:schemeClr>
                </a:solidFill>
                <a:latin typeface="Arial Nova Cond Light" panose="020B0506020202020204" pitchFamily="34" charset="0"/>
              </a:rPr>
              <a:t>Sarah Flood, Miriam King, Renae Rodgers, Steven Ruggles, J. Robert Warren, Daniel Backman, Annie Chen, Grace Cooper, Stephanie Richards, Megan </a:t>
            </a:r>
            <a:r>
              <a:rPr lang="en-US" sz="1200" dirty="0" err="1">
                <a:solidFill>
                  <a:schemeClr val="tx1">
                    <a:lumMod val="85000"/>
                    <a:lumOff val="15000"/>
                  </a:schemeClr>
                </a:solidFill>
                <a:latin typeface="Arial Nova Cond Light" panose="020B0506020202020204" pitchFamily="34" charset="0"/>
              </a:rPr>
              <a:t>Schouweiler</a:t>
            </a:r>
            <a:r>
              <a:rPr lang="en-US" sz="1200" dirty="0">
                <a:solidFill>
                  <a:schemeClr val="tx1">
                    <a:lumMod val="85000"/>
                    <a:lumOff val="15000"/>
                  </a:schemeClr>
                </a:solidFill>
                <a:latin typeface="Arial Nova Cond Light" panose="020B0506020202020204" pitchFamily="34" charset="0"/>
              </a:rPr>
              <a:t> and Michael </a:t>
            </a:r>
            <a:r>
              <a:rPr lang="en-US" sz="1200" dirty="0" err="1">
                <a:solidFill>
                  <a:schemeClr val="tx1">
                    <a:lumMod val="85000"/>
                    <a:lumOff val="15000"/>
                  </a:schemeClr>
                </a:solidFill>
                <a:latin typeface="Arial Nova Cond Light" panose="020B0506020202020204" pitchFamily="34" charset="0"/>
              </a:rPr>
              <a:t>Westberry</a:t>
            </a:r>
            <a:r>
              <a:rPr lang="en-US" sz="1200" dirty="0">
                <a:solidFill>
                  <a:schemeClr val="tx1">
                    <a:lumMod val="85000"/>
                    <a:lumOff val="15000"/>
                  </a:schemeClr>
                </a:solidFill>
                <a:latin typeface="Arial Nova Cond Light" panose="020B0506020202020204" pitchFamily="34" charset="0"/>
              </a:rPr>
              <a:t>. IPUMS CPS: Version 11.0 [dataset]. Minneapolis, MN: IPUMS, 2023.</a:t>
            </a:r>
          </a:p>
          <a:p>
            <a:r>
              <a:rPr lang="en-US" sz="1200" dirty="0">
                <a:solidFill>
                  <a:schemeClr val="tx1">
                    <a:lumMod val="85000"/>
                    <a:lumOff val="15000"/>
                  </a:schemeClr>
                </a:solidFill>
                <a:latin typeface="Arial Nova Cond Light" panose="020B0506020202020204" pitchFamily="34" charset="0"/>
              </a:rPr>
              <a:t>https://</a:t>
            </a:r>
            <a:r>
              <a:rPr lang="en-US" sz="1200" dirty="0" err="1">
                <a:solidFill>
                  <a:schemeClr val="tx1">
                    <a:lumMod val="85000"/>
                    <a:lumOff val="15000"/>
                  </a:schemeClr>
                </a:solidFill>
                <a:latin typeface="Arial Nova Cond Light" panose="020B0506020202020204" pitchFamily="34" charset="0"/>
              </a:rPr>
              <a:t>doi.org</a:t>
            </a:r>
            <a:r>
              <a:rPr lang="en-US" sz="1200" dirty="0">
                <a:solidFill>
                  <a:schemeClr val="tx1">
                    <a:lumMod val="85000"/>
                    <a:lumOff val="15000"/>
                  </a:schemeClr>
                </a:solidFill>
                <a:latin typeface="Arial Nova Cond Light" panose="020B0506020202020204" pitchFamily="34" charset="0"/>
              </a:rPr>
              <a:t>/10.18128/D030.V11.0</a:t>
            </a:r>
          </a:p>
        </p:txBody>
      </p:sp>
    </p:spTree>
    <p:extLst>
      <p:ext uri="{BB962C8B-B14F-4D97-AF65-F5344CB8AC3E}">
        <p14:creationId xmlns:p14="http://schemas.microsoft.com/office/powerpoint/2010/main" val="2370319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INTRODUCTION</a:t>
            </a:r>
          </a:p>
        </p:txBody>
      </p:sp>
      <p:sp>
        <p:nvSpPr>
          <p:cNvPr id="12" name="TextBox 11">
            <a:extLst>
              <a:ext uri="{FF2B5EF4-FFF2-40B4-BE49-F238E27FC236}">
                <a16:creationId xmlns:a16="http://schemas.microsoft.com/office/drawing/2014/main" id="{833743F6-4680-4FE0-13FD-E4DBC2BF3CAA}"/>
              </a:ext>
            </a:extLst>
          </p:cNvPr>
          <p:cNvSpPr txBox="1"/>
          <p:nvPr/>
        </p:nvSpPr>
        <p:spPr>
          <a:xfrm>
            <a:off x="539748" y="1531375"/>
            <a:ext cx="11112500" cy="2708434"/>
          </a:xfrm>
          <a:prstGeom prst="rect">
            <a:avLst/>
          </a:prstGeom>
          <a:noFill/>
        </p:spPr>
        <p:txBody>
          <a:bodyPr wrap="square" anchor="t">
            <a:spAutoFit/>
          </a:bodyPr>
          <a:lstStyle/>
          <a:p>
            <a:pPr marL="285750" indent="-285750">
              <a:spcAft>
                <a:spcPts val="1200"/>
              </a:spcAft>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To examine the relationship between the continuous variables, educational attainment and total personal income, in the United States using data from IPUMS CPS, ASEC 2023</a:t>
            </a:r>
          </a:p>
          <a:p>
            <a:pPr marL="285750" indent="-285750">
              <a:spcAft>
                <a:spcPts val="1200"/>
              </a:spcAft>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Key regressor: Educational attainment (educ)</a:t>
            </a:r>
          </a:p>
          <a:p>
            <a:pPr marL="285750" indent="-285750">
              <a:spcAft>
                <a:spcPts val="1200"/>
              </a:spcAft>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Dependent variable: Total personal income (</a:t>
            </a:r>
            <a:r>
              <a:rPr lang="en-US" sz="2000" dirty="0" err="1">
                <a:solidFill>
                  <a:schemeClr val="tx1">
                    <a:lumMod val="85000"/>
                    <a:lumOff val="15000"/>
                  </a:schemeClr>
                </a:solidFill>
                <a:latin typeface="Arial Nova Cond Light" panose="020B0506020202020204" pitchFamily="34" charset="0"/>
              </a:rPr>
              <a:t>inctot</a:t>
            </a:r>
            <a:r>
              <a:rPr lang="en-US" sz="2000" dirty="0">
                <a:solidFill>
                  <a:schemeClr val="tx1">
                    <a:lumMod val="85000"/>
                    <a:lumOff val="15000"/>
                  </a:schemeClr>
                </a:solidFill>
                <a:latin typeface="Arial Nova Cond Light" panose="020B0506020202020204" pitchFamily="34" charset="0"/>
              </a:rPr>
              <a:t>)</a:t>
            </a:r>
          </a:p>
          <a:p>
            <a:pPr marL="285750" indent="-285750">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Additional variables:</a:t>
            </a:r>
          </a:p>
          <a:p>
            <a:pPr marL="742950" lvl="1" indent="-285750">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Continuous: Age (age), Work expenses (</a:t>
            </a:r>
            <a:r>
              <a:rPr lang="en-US" sz="2000" dirty="0" err="1">
                <a:solidFill>
                  <a:schemeClr val="tx1">
                    <a:lumMod val="85000"/>
                    <a:lumOff val="15000"/>
                  </a:schemeClr>
                </a:solidFill>
                <a:latin typeface="Arial Nova Cond Light" panose="020B0506020202020204" pitchFamily="34" charset="0"/>
              </a:rPr>
              <a:t>wkxpns</a:t>
            </a:r>
            <a:r>
              <a:rPr lang="en-US" sz="2000" dirty="0">
                <a:solidFill>
                  <a:schemeClr val="tx1">
                    <a:lumMod val="85000"/>
                    <a:lumOff val="15000"/>
                  </a:schemeClr>
                </a:solidFill>
                <a:latin typeface="Arial Nova Cond Light" panose="020B0506020202020204" pitchFamily="34" charset="0"/>
              </a:rPr>
              <a:t>)</a:t>
            </a:r>
          </a:p>
          <a:p>
            <a:pPr marL="742950" lvl="1" indent="-285750">
              <a:buFont typeface="Arial" panose="020B0604020202020204" pitchFamily="34" charset="0"/>
              <a:buChar char="•"/>
            </a:pPr>
            <a:r>
              <a:rPr lang="en-US" sz="2000" dirty="0">
                <a:solidFill>
                  <a:schemeClr val="tx1">
                    <a:lumMod val="85000"/>
                    <a:lumOff val="15000"/>
                  </a:schemeClr>
                </a:solidFill>
                <a:latin typeface="Arial Nova Cond Light" panose="020B0506020202020204" pitchFamily="34" charset="0"/>
              </a:rPr>
              <a:t>Binary: Marital status (</a:t>
            </a:r>
            <a:r>
              <a:rPr lang="en-US" sz="2000" dirty="0" err="1">
                <a:solidFill>
                  <a:schemeClr val="tx1">
                    <a:lumMod val="85000"/>
                    <a:lumOff val="15000"/>
                  </a:schemeClr>
                </a:solidFill>
                <a:latin typeface="Arial Nova Cond Light" panose="020B0506020202020204" pitchFamily="34" charset="0"/>
              </a:rPr>
              <a:t>marst</a:t>
            </a:r>
            <a:r>
              <a:rPr lang="en-US" sz="2000" dirty="0">
                <a:solidFill>
                  <a:schemeClr val="tx1">
                    <a:lumMod val="85000"/>
                    <a:lumOff val="15000"/>
                  </a:schemeClr>
                </a:solidFill>
                <a:latin typeface="Arial Nova Cond Light" panose="020B0506020202020204" pitchFamily="34" charset="0"/>
              </a:rPr>
              <a:t>), Citizenship status (citizen)</a:t>
            </a:r>
          </a:p>
        </p:txBody>
      </p:sp>
    </p:spTree>
    <p:extLst>
      <p:ext uri="{BB962C8B-B14F-4D97-AF65-F5344CB8AC3E}">
        <p14:creationId xmlns:p14="http://schemas.microsoft.com/office/powerpoint/2010/main" val="255383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INTRODUCTION</a:t>
            </a:r>
          </a:p>
        </p:txBody>
      </p:sp>
      <p:sp>
        <p:nvSpPr>
          <p:cNvPr id="2" name="TextBox 1">
            <a:extLst>
              <a:ext uri="{FF2B5EF4-FFF2-40B4-BE49-F238E27FC236}">
                <a16:creationId xmlns:a16="http://schemas.microsoft.com/office/drawing/2014/main" id="{FEB7A06A-6C87-A4C1-74F6-11B10F06D939}"/>
              </a:ext>
            </a:extLst>
          </p:cNvPr>
          <p:cNvSpPr txBox="1"/>
          <p:nvPr/>
        </p:nvSpPr>
        <p:spPr>
          <a:xfrm>
            <a:off x="539748" y="1531375"/>
            <a:ext cx="11112500" cy="3323987"/>
          </a:xfrm>
          <a:prstGeom prst="rect">
            <a:avLst/>
          </a:prstGeom>
          <a:noFill/>
        </p:spPr>
        <p:txBody>
          <a:bodyPr wrap="square" anchor="t">
            <a:spAutoFit/>
          </a:bodyPr>
          <a:lstStyle/>
          <a:p>
            <a:pPr>
              <a:spcAft>
                <a:spcPts val="1200"/>
              </a:spcAft>
            </a:pPr>
            <a:r>
              <a:rPr lang="en-US" sz="2000" b="1" i="1" dirty="0">
                <a:solidFill>
                  <a:schemeClr val="tx1">
                    <a:lumMod val="85000"/>
                    <a:lumOff val="15000"/>
                  </a:schemeClr>
                </a:solidFill>
                <a:latin typeface="Arial Nova Cond Light" panose="020B0506020202020204" pitchFamily="34" charset="0"/>
                <a:cs typeface="Arial Nova Cond" panose="020F0502020204030204" pitchFamily="34" charset="0"/>
              </a:rPr>
              <a:t>How does an individual’s educational attainment (X) correlate with their total personal income (Y)?</a:t>
            </a:r>
          </a:p>
          <a:p>
            <a:pPr>
              <a:spcAft>
                <a:spcPts val="1200"/>
              </a:spcAft>
            </a:pPr>
            <a:r>
              <a:rPr lang="en-US" sz="2000" dirty="0">
                <a:solidFill>
                  <a:schemeClr val="tx1">
                    <a:lumMod val="85000"/>
                    <a:lumOff val="15000"/>
                  </a:schemeClr>
                </a:solidFill>
                <a:latin typeface="Arial Nova Cond Light" panose="020B0506020202020204" pitchFamily="34" charset="0"/>
              </a:rPr>
              <a:t>I predict a weak positive relationship between educational attainment and total personal income. As education is a metric for qualification, individuals who have completed more schooling are more likely to earn more. However, there exist other omitted factors correlating with income as well. In this study, I use four additional explanatory variables: age, work expenses, marital status, and citizenship status. Assuming my hypothesis holds, these variables may also have a positive relationship with income: higher age could mean more years of experience, people afford more work expenses if they earn more, married individuals may be married because they were already financially independent, and citizens might make more as finding work as a non-citizen poses many challenges. The findings of this study could help individuals in the US decide whether pursuing more education is the most efficient route to higher earnings, as education is increasingly expensive and, therefore, possibly unaffordable.</a:t>
            </a:r>
          </a:p>
        </p:txBody>
      </p:sp>
    </p:spTree>
    <p:extLst>
      <p:ext uri="{BB962C8B-B14F-4D97-AF65-F5344CB8AC3E}">
        <p14:creationId xmlns:p14="http://schemas.microsoft.com/office/powerpoint/2010/main" val="399741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DATA DESCRIPTION</a:t>
            </a:r>
          </a:p>
        </p:txBody>
      </p:sp>
      <p:graphicFrame>
        <p:nvGraphicFramePr>
          <p:cNvPr id="7" name="Table 6">
            <a:extLst>
              <a:ext uri="{FF2B5EF4-FFF2-40B4-BE49-F238E27FC236}">
                <a16:creationId xmlns:a16="http://schemas.microsoft.com/office/drawing/2014/main" id="{E95A0841-5D58-E57D-9A0F-971EDFC3596E}"/>
              </a:ext>
            </a:extLst>
          </p:cNvPr>
          <p:cNvGraphicFramePr>
            <a:graphicFrameLocks noGrp="1"/>
          </p:cNvGraphicFramePr>
          <p:nvPr>
            <p:extLst>
              <p:ext uri="{D42A27DB-BD31-4B8C-83A1-F6EECF244321}">
                <p14:modId xmlns:p14="http://schemas.microsoft.com/office/powerpoint/2010/main" val="3215186644"/>
              </p:ext>
            </p:extLst>
          </p:nvPr>
        </p:nvGraphicFramePr>
        <p:xfrm>
          <a:off x="539749" y="2021879"/>
          <a:ext cx="11112499" cy="3403600"/>
        </p:xfrm>
        <a:graphic>
          <a:graphicData uri="http://schemas.openxmlformats.org/drawingml/2006/table">
            <a:tbl>
              <a:tblPr firstRow="1" bandRow="1">
                <a:tableStyleId>{93296810-A885-4BE3-A3E7-6D5BEEA58F35}</a:tableStyleId>
              </a:tblPr>
              <a:tblGrid>
                <a:gridCol w="1808035">
                  <a:extLst>
                    <a:ext uri="{9D8B030D-6E8A-4147-A177-3AD203B41FA5}">
                      <a16:colId xmlns:a16="http://schemas.microsoft.com/office/drawing/2014/main" val="2648590373"/>
                    </a:ext>
                  </a:extLst>
                </a:gridCol>
                <a:gridCol w="1964724">
                  <a:extLst>
                    <a:ext uri="{9D8B030D-6E8A-4147-A177-3AD203B41FA5}">
                      <a16:colId xmlns:a16="http://schemas.microsoft.com/office/drawing/2014/main" val="1912948634"/>
                    </a:ext>
                  </a:extLst>
                </a:gridCol>
                <a:gridCol w="2953265">
                  <a:extLst>
                    <a:ext uri="{9D8B030D-6E8A-4147-A177-3AD203B41FA5}">
                      <a16:colId xmlns:a16="http://schemas.microsoft.com/office/drawing/2014/main" val="3036795219"/>
                    </a:ext>
                  </a:extLst>
                </a:gridCol>
                <a:gridCol w="1717589">
                  <a:extLst>
                    <a:ext uri="{9D8B030D-6E8A-4147-A177-3AD203B41FA5}">
                      <a16:colId xmlns:a16="http://schemas.microsoft.com/office/drawing/2014/main" val="4156932804"/>
                    </a:ext>
                  </a:extLst>
                </a:gridCol>
                <a:gridCol w="1210962">
                  <a:extLst>
                    <a:ext uri="{9D8B030D-6E8A-4147-A177-3AD203B41FA5}">
                      <a16:colId xmlns:a16="http://schemas.microsoft.com/office/drawing/2014/main" val="4108118215"/>
                    </a:ext>
                  </a:extLst>
                </a:gridCol>
                <a:gridCol w="1457924">
                  <a:extLst>
                    <a:ext uri="{9D8B030D-6E8A-4147-A177-3AD203B41FA5}">
                      <a16:colId xmlns:a16="http://schemas.microsoft.com/office/drawing/2014/main" val="1367342917"/>
                    </a:ext>
                  </a:extLst>
                </a:gridCol>
              </a:tblGrid>
              <a:tr h="370840">
                <a:tc>
                  <a:txBody>
                    <a:bodyPr/>
                    <a:lstStyle/>
                    <a:p>
                      <a:pPr algn="ctr"/>
                      <a:r>
                        <a:rPr lang="en-US" sz="1800" b="1" i="0" dirty="0">
                          <a:latin typeface="Arial Nova Cond Light" panose="020B0506020202020204" pitchFamily="34" charset="0"/>
                          <a:cs typeface="Arial Nova Cond" panose="020F0502020204030204" pitchFamily="34" charset="0"/>
                        </a:rPr>
                        <a:t>Variable</a:t>
                      </a:r>
                    </a:p>
                  </a:txBody>
                  <a:tcPr/>
                </a:tc>
                <a:tc>
                  <a:txBody>
                    <a:bodyPr/>
                    <a:lstStyle/>
                    <a:p>
                      <a:pPr algn="ctr"/>
                      <a:r>
                        <a:rPr lang="en-US" sz="1800" b="1" i="0" dirty="0">
                          <a:latin typeface="Arial Nova Cond Light" panose="020B0506020202020204" pitchFamily="34" charset="0"/>
                          <a:cs typeface="Arial Nova Cond" panose="020F0502020204030204" pitchFamily="34" charset="0"/>
                        </a:rPr>
                        <a:t>Variable label</a:t>
                      </a:r>
                    </a:p>
                  </a:txBody>
                  <a:tcPr/>
                </a:tc>
                <a:tc>
                  <a:txBody>
                    <a:bodyPr/>
                    <a:lstStyle/>
                    <a:p>
                      <a:pPr algn="ctr"/>
                      <a:r>
                        <a:rPr lang="en-US" sz="1800" b="1" i="0" dirty="0">
                          <a:latin typeface="Arial Nova Cond Light" panose="020B0506020202020204" pitchFamily="34" charset="0"/>
                          <a:cs typeface="Arial Nova Cond" panose="020F0502020204030204" pitchFamily="34" charset="0"/>
                        </a:rPr>
                        <a:t>Description; units</a:t>
                      </a:r>
                    </a:p>
                  </a:txBody>
                  <a:tcPr/>
                </a:tc>
                <a:tc>
                  <a:txBody>
                    <a:bodyPr/>
                    <a:lstStyle/>
                    <a:p>
                      <a:pPr algn="ctr"/>
                      <a:r>
                        <a:rPr lang="en-US" sz="1800" b="1" i="0" dirty="0">
                          <a:latin typeface="Arial Nova Cond Light" panose="020B0506020202020204" pitchFamily="34" charset="0"/>
                          <a:cs typeface="Arial Nova Cond" panose="020F0502020204030204" pitchFamily="34" charset="0"/>
                        </a:rPr>
                        <a:t>Sample mean</a:t>
                      </a:r>
                    </a:p>
                  </a:txBody>
                  <a:tcPr/>
                </a:tc>
                <a:tc>
                  <a:txBody>
                    <a:bodyPr/>
                    <a:lstStyle/>
                    <a:p>
                      <a:pPr algn="ctr"/>
                      <a:r>
                        <a:rPr lang="en-US" sz="1800" b="1" i="0" dirty="0">
                          <a:latin typeface="Arial Nova Cond Light" panose="020B0506020202020204" pitchFamily="34" charset="0"/>
                          <a:cs typeface="Arial Nova Cond" panose="020F0502020204030204" pitchFamily="34" charset="0"/>
                        </a:rPr>
                        <a:t>Min</a:t>
                      </a:r>
                    </a:p>
                  </a:txBody>
                  <a:tcPr/>
                </a:tc>
                <a:tc>
                  <a:txBody>
                    <a:bodyPr/>
                    <a:lstStyle/>
                    <a:p>
                      <a:pPr algn="ctr"/>
                      <a:r>
                        <a:rPr lang="en-US" sz="1800" b="1" i="0" dirty="0">
                          <a:latin typeface="Arial Nova Cond Light" panose="020B0506020202020204" pitchFamily="34" charset="0"/>
                          <a:cs typeface="Arial Nova Cond" panose="020F0502020204030204" pitchFamily="34" charset="0"/>
                        </a:rPr>
                        <a:t>Max</a:t>
                      </a:r>
                    </a:p>
                  </a:txBody>
                  <a:tcPr/>
                </a:tc>
                <a:extLst>
                  <a:ext uri="{0D108BD9-81ED-4DB2-BD59-A6C34878D82A}">
                    <a16:rowId xmlns:a16="http://schemas.microsoft.com/office/drawing/2014/main" val="3008180726"/>
                  </a:ext>
                </a:extLst>
              </a:tr>
              <a:tr h="370840">
                <a:tc>
                  <a:txBody>
                    <a:bodyPr/>
                    <a:lstStyle/>
                    <a:p>
                      <a:r>
                        <a:rPr lang="en-US" b="0" i="0" dirty="0">
                          <a:solidFill>
                            <a:schemeClr val="tx1">
                              <a:lumMod val="85000"/>
                              <a:lumOff val="15000"/>
                            </a:schemeClr>
                          </a:solidFill>
                          <a:latin typeface="Arial Nova Cond Light" panose="020B0506020202020204" pitchFamily="34" charset="0"/>
                        </a:rPr>
                        <a:t>Income</a:t>
                      </a:r>
                    </a:p>
                  </a:txBody>
                  <a:tcPr/>
                </a:tc>
                <a:tc>
                  <a:txBody>
                    <a:bodyPr/>
                    <a:lstStyle/>
                    <a:p>
                      <a:r>
                        <a:rPr lang="en-US" b="0" i="0" dirty="0" err="1">
                          <a:solidFill>
                            <a:schemeClr val="tx1">
                              <a:lumMod val="85000"/>
                              <a:lumOff val="15000"/>
                            </a:schemeClr>
                          </a:solidFill>
                          <a:latin typeface="Arial Nova Cond Light" panose="020B0506020202020204" pitchFamily="34" charset="0"/>
                        </a:rPr>
                        <a:t>inctot</a:t>
                      </a:r>
                      <a:endParaRPr lang="en-US" b="0" i="0" dirty="0">
                        <a:solidFill>
                          <a:schemeClr val="tx1">
                            <a:lumMod val="85000"/>
                            <a:lumOff val="15000"/>
                          </a:schemeClr>
                        </a:solidFill>
                        <a:latin typeface="Arial Nova Cond Light" panose="020B0506020202020204" pitchFamily="34" charset="0"/>
                      </a:endParaRPr>
                    </a:p>
                  </a:txBody>
                  <a:tcPr/>
                </a:tc>
                <a:tc>
                  <a:txBody>
                    <a:bodyPr/>
                    <a:lstStyle/>
                    <a:p>
                      <a:r>
                        <a:rPr lang="en-US" b="0" i="0" dirty="0">
                          <a:solidFill>
                            <a:schemeClr val="tx1">
                              <a:lumMod val="85000"/>
                              <a:lumOff val="15000"/>
                            </a:schemeClr>
                          </a:solidFill>
                          <a:latin typeface="Arial Nova Cond Light" panose="020B0506020202020204" pitchFamily="34" charset="0"/>
                        </a:rPr>
                        <a:t>Total pre-tax personal income; $</a:t>
                      </a:r>
                    </a:p>
                  </a:txBody>
                  <a:tcPr/>
                </a:tc>
                <a:tc>
                  <a:txBody>
                    <a:bodyPr/>
                    <a:lstStyle/>
                    <a:p>
                      <a:r>
                        <a:rPr lang="en-US" b="0" i="0" dirty="0">
                          <a:solidFill>
                            <a:schemeClr val="tx1">
                              <a:lumMod val="85000"/>
                              <a:lumOff val="15000"/>
                            </a:schemeClr>
                          </a:solidFill>
                          <a:latin typeface="Arial Nova Cond Light" panose="020B0506020202020204" pitchFamily="34" charset="0"/>
                        </a:rPr>
                        <a:t>$73,043.60</a:t>
                      </a:r>
                    </a:p>
                  </a:txBody>
                  <a:tcPr/>
                </a:tc>
                <a:tc>
                  <a:txBody>
                    <a:bodyPr/>
                    <a:lstStyle/>
                    <a:p>
                      <a:r>
                        <a:rPr lang="en-US" b="0" i="0" dirty="0">
                          <a:solidFill>
                            <a:schemeClr val="tx1">
                              <a:lumMod val="85000"/>
                              <a:lumOff val="15000"/>
                            </a:schemeClr>
                          </a:solidFill>
                          <a:latin typeface="Arial Nova Cond Light" panose="020B0506020202020204" pitchFamily="34" charset="0"/>
                        </a:rPr>
                        <a:t>$-9,999</a:t>
                      </a:r>
                    </a:p>
                  </a:txBody>
                  <a:tcPr/>
                </a:tc>
                <a:tc>
                  <a:txBody>
                    <a:bodyPr/>
                    <a:lstStyle/>
                    <a:p>
                      <a:r>
                        <a:rPr lang="en-US" b="0" i="0" dirty="0">
                          <a:solidFill>
                            <a:schemeClr val="tx1">
                              <a:lumMod val="85000"/>
                              <a:lumOff val="15000"/>
                            </a:schemeClr>
                          </a:solidFill>
                          <a:latin typeface="Arial Nova Cond Light" panose="020B0506020202020204" pitchFamily="34" charset="0"/>
                        </a:rPr>
                        <a:t>$2,051,450</a:t>
                      </a:r>
                    </a:p>
                  </a:txBody>
                  <a:tcPr/>
                </a:tc>
                <a:extLst>
                  <a:ext uri="{0D108BD9-81ED-4DB2-BD59-A6C34878D82A}">
                    <a16:rowId xmlns:a16="http://schemas.microsoft.com/office/drawing/2014/main" val="2781777172"/>
                  </a:ext>
                </a:extLst>
              </a:tr>
              <a:tr h="370840">
                <a:tc>
                  <a:txBody>
                    <a:bodyPr/>
                    <a:lstStyle/>
                    <a:p>
                      <a:r>
                        <a:rPr lang="en-US" b="0" i="0" dirty="0">
                          <a:solidFill>
                            <a:schemeClr val="tx1">
                              <a:lumMod val="85000"/>
                              <a:lumOff val="15000"/>
                            </a:schemeClr>
                          </a:solidFill>
                          <a:latin typeface="Arial Nova Cond Light" panose="020B0506020202020204" pitchFamily="34" charset="0"/>
                        </a:rPr>
                        <a:t>Education</a:t>
                      </a:r>
                    </a:p>
                  </a:txBody>
                  <a:tcPr/>
                </a:tc>
                <a:tc>
                  <a:txBody>
                    <a:bodyPr/>
                    <a:lstStyle/>
                    <a:p>
                      <a:r>
                        <a:rPr lang="en-US" b="0" i="0" dirty="0" err="1">
                          <a:solidFill>
                            <a:schemeClr val="tx1">
                              <a:lumMod val="85000"/>
                              <a:lumOff val="15000"/>
                            </a:schemeClr>
                          </a:solidFill>
                          <a:latin typeface="Arial Nova Cond Light" panose="020B0506020202020204" pitchFamily="34" charset="0"/>
                        </a:rPr>
                        <a:t>yrs_educ</a:t>
                      </a:r>
                      <a:endParaRPr lang="en-US" b="0" i="0" dirty="0">
                        <a:solidFill>
                          <a:schemeClr val="tx1">
                            <a:lumMod val="85000"/>
                            <a:lumOff val="15000"/>
                          </a:schemeClr>
                        </a:solidFill>
                        <a:latin typeface="Arial Nova Cond Light" panose="020B0506020202020204" pitchFamily="34" charset="0"/>
                      </a:endParaRPr>
                    </a:p>
                    <a:p>
                      <a:r>
                        <a:rPr lang="en-US" b="0" i="0" dirty="0">
                          <a:solidFill>
                            <a:schemeClr val="tx1">
                              <a:lumMod val="85000"/>
                              <a:lumOff val="15000"/>
                            </a:schemeClr>
                          </a:solidFill>
                          <a:latin typeface="Arial Nova Cond Light" panose="020B0506020202020204" pitchFamily="34" charset="0"/>
                        </a:rPr>
                        <a:t>(recoded from educ)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lumMod val="85000"/>
                              <a:lumOff val="15000"/>
                            </a:schemeClr>
                          </a:solidFill>
                          <a:latin typeface="Arial Nova Cond Light" panose="020B0506020202020204" pitchFamily="34" charset="0"/>
                        </a:rPr>
                        <a:t>Years of completed schooling; years</a:t>
                      </a:r>
                    </a:p>
                  </a:txBody>
                  <a:tcPr/>
                </a:tc>
                <a:tc>
                  <a:txBody>
                    <a:bodyPr/>
                    <a:lstStyle/>
                    <a:p>
                      <a:r>
                        <a:rPr lang="en-US" b="0" i="0" dirty="0">
                          <a:solidFill>
                            <a:schemeClr val="tx1">
                              <a:lumMod val="85000"/>
                              <a:lumOff val="15000"/>
                            </a:schemeClr>
                          </a:solidFill>
                          <a:latin typeface="Arial Nova Cond Light" panose="020B0506020202020204" pitchFamily="34" charset="0"/>
                        </a:rPr>
                        <a:t>14.17581</a:t>
                      </a:r>
                    </a:p>
                  </a:txBody>
                  <a:tcPr/>
                </a:tc>
                <a:tc>
                  <a:txBody>
                    <a:bodyPr/>
                    <a:lstStyle/>
                    <a:p>
                      <a:r>
                        <a:rPr lang="en-US" b="0" i="0" dirty="0">
                          <a:solidFill>
                            <a:schemeClr val="tx1">
                              <a:lumMod val="85000"/>
                              <a:lumOff val="15000"/>
                            </a:schemeClr>
                          </a:solidFill>
                          <a:latin typeface="Arial Nova Cond Light" panose="020B0506020202020204" pitchFamily="34" charset="0"/>
                        </a:rPr>
                        <a:t>0</a:t>
                      </a:r>
                    </a:p>
                  </a:txBody>
                  <a:tcPr/>
                </a:tc>
                <a:tc>
                  <a:txBody>
                    <a:bodyPr/>
                    <a:lstStyle/>
                    <a:p>
                      <a:r>
                        <a:rPr lang="en-US" b="0" i="0" dirty="0">
                          <a:solidFill>
                            <a:schemeClr val="tx1">
                              <a:lumMod val="85000"/>
                              <a:lumOff val="15000"/>
                            </a:schemeClr>
                          </a:solidFill>
                          <a:latin typeface="Arial Nova Cond Light" panose="020B0506020202020204" pitchFamily="34" charset="0"/>
                        </a:rPr>
                        <a:t>21</a:t>
                      </a:r>
                    </a:p>
                  </a:txBody>
                  <a:tcPr/>
                </a:tc>
                <a:extLst>
                  <a:ext uri="{0D108BD9-81ED-4DB2-BD59-A6C34878D82A}">
                    <a16:rowId xmlns:a16="http://schemas.microsoft.com/office/drawing/2014/main" val="2106260515"/>
                  </a:ext>
                </a:extLst>
              </a:tr>
              <a:tr h="370840">
                <a:tc>
                  <a:txBody>
                    <a:bodyPr/>
                    <a:lstStyle/>
                    <a:p>
                      <a:r>
                        <a:rPr lang="en-US" b="0" i="0" dirty="0">
                          <a:solidFill>
                            <a:schemeClr val="tx1">
                              <a:lumMod val="85000"/>
                              <a:lumOff val="15000"/>
                            </a:schemeClr>
                          </a:solidFill>
                          <a:latin typeface="Arial Nova Cond Light" panose="020B0506020202020204" pitchFamily="34" charset="0"/>
                        </a:rPr>
                        <a:t>Age</a:t>
                      </a:r>
                    </a:p>
                  </a:txBody>
                  <a:tcPr/>
                </a:tc>
                <a:tc>
                  <a:txBody>
                    <a:bodyPr/>
                    <a:lstStyle/>
                    <a:p>
                      <a:r>
                        <a:rPr lang="en-US" b="0" i="0" dirty="0">
                          <a:solidFill>
                            <a:schemeClr val="tx1">
                              <a:lumMod val="85000"/>
                              <a:lumOff val="15000"/>
                            </a:schemeClr>
                          </a:solidFill>
                          <a:latin typeface="Arial Nova Cond Light" panose="020B0506020202020204" pitchFamily="34" charset="0"/>
                        </a:rPr>
                        <a:t>age</a:t>
                      </a:r>
                    </a:p>
                  </a:txBody>
                  <a:tcPr/>
                </a:tc>
                <a:tc>
                  <a:txBody>
                    <a:bodyPr/>
                    <a:lstStyle/>
                    <a:p>
                      <a:r>
                        <a:rPr lang="en-US" b="0" i="0" dirty="0">
                          <a:solidFill>
                            <a:schemeClr val="tx1">
                              <a:lumMod val="85000"/>
                              <a:lumOff val="15000"/>
                            </a:schemeClr>
                          </a:solidFill>
                          <a:latin typeface="Arial Nova Cond Light" panose="020B0506020202020204" pitchFamily="34" charset="0"/>
                        </a:rPr>
                        <a:t>Age at last birthday; years</a:t>
                      </a:r>
                    </a:p>
                  </a:txBody>
                  <a:tcPr/>
                </a:tc>
                <a:tc>
                  <a:txBody>
                    <a:bodyPr/>
                    <a:lstStyle/>
                    <a:p>
                      <a:r>
                        <a:rPr lang="en-US" b="0" i="0" dirty="0">
                          <a:solidFill>
                            <a:schemeClr val="tx1">
                              <a:lumMod val="85000"/>
                              <a:lumOff val="15000"/>
                            </a:schemeClr>
                          </a:solidFill>
                          <a:latin typeface="Arial Nova Cond Light" panose="020B0506020202020204" pitchFamily="34" charset="0"/>
                        </a:rPr>
                        <a:t>43.16474</a:t>
                      </a:r>
                    </a:p>
                  </a:txBody>
                  <a:tcPr/>
                </a:tc>
                <a:tc>
                  <a:txBody>
                    <a:bodyPr/>
                    <a:lstStyle/>
                    <a:p>
                      <a:r>
                        <a:rPr lang="en-US" b="0" i="0" dirty="0">
                          <a:solidFill>
                            <a:schemeClr val="tx1">
                              <a:lumMod val="85000"/>
                              <a:lumOff val="15000"/>
                            </a:schemeClr>
                          </a:solidFill>
                          <a:latin typeface="Arial Nova Cond Light" panose="020B0506020202020204" pitchFamily="34" charset="0"/>
                        </a:rPr>
                        <a:t>15</a:t>
                      </a:r>
                    </a:p>
                  </a:txBody>
                  <a:tcPr/>
                </a:tc>
                <a:tc>
                  <a:txBody>
                    <a:bodyPr/>
                    <a:lstStyle/>
                    <a:p>
                      <a:r>
                        <a:rPr lang="en-US" b="0" i="0" dirty="0">
                          <a:solidFill>
                            <a:schemeClr val="tx1">
                              <a:lumMod val="85000"/>
                              <a:lumOff val="15000"/>
                            </a:schemeClr>
                          </a:solidFill>
                          <a:latin typeface="Arial Nova Cond Light" panose="020B0506020202020204" pitchFamily="34" charset="0"/>
                        </a:rPr>
                        <a:t>85</a:t>
                      </a:r>
                    </a:p>
                  </a:txBody>
                  <a:tcPr/>
                </a:tc>
                <a:extLst>
                  <a:ext uri="{0D108BD9-81ED-4DB2-BD59-A6C34878D82A}">
                    <a16:rowId xmlns:a16="http://schemas.microsoft.com/office/drawing/2014/main" val="897256372"/>
                  </a:ext>
                </a:extLst>
              </a:tr>
              <a:tr h="370840">
                <a:tc>
                  <a:txBody>
                    <a:bodyPr/>
                    <a:lstStyle/>
                    <a:p>
                      <a:r>
                        <a:rPr lang="en-US" b="0" i="0" dirty="0">
                          <a:solidFill>
                            <a:schemeClr val="tx1">
                              <a:lumMod val="85000"/>
                              <a:lumOff val="15000"/>
                            </a:schemeClr>
                          </a:solidFill>
                          <a:latin typeface="Arial Nova Cond Light" panose="020B0506020202020204" pitchFamily="34" charset="0"/>
                        </a:rPr>
                        <a:t>Work expenses</a:t>
                      </a:r>
                    </a:p>
                  </a:txBody>
                  <a:tcPr/>
                </a:tc>
                <a:tc>
                  <a:txBody>
                    <a:bodyPr/>
                    <a:lstStyle/>
                    <a:p>
                      <a:r>
                        <a:rPr lang="en-US" b="0" i="0" dirty="0" err="1">
                          <a:solidFill>
                            <a:schemeClr val="tx1">
                              <a:lumMod val="85000"/>
                              <a:lumOff val="15000"/>
                            </a:schemeClr>
                          </a:solidFill>
                          <a:latin typeface="Arial Nova Cond Light" panose="020B0506020202020204" pitchFamily="34" charset="0"/>
                        </a:rPr>
                        <a:t>wkxpns</a:t>
                      </a:r>
                      <a:endParaRPr lang="en-US" b="0" i="0" dirty="0">
                        <a:solidFill>
                          <a:schemeClr val="tx1">
                            <a:lumMod val="85000"/>
                            <a:lumOff val="15000"/>
                          </a:schemeClr>
                        </a:solidFill>
                        <a:latin typeface="Arial Nova Cond Light" panose="020B0506020202020204" pitchFamily="34" charset="0"/>
                      </a:endParaRPr>
                    </a:p>
                  </a:txBody>
                  <a:tcPr/>
                </a:tc>
                <a:tc>
                  <a:txBody>
                    <a:bodyPr/>
                    <a:lstStyle/>
                    <a:p>
                      <a:r>
                        <a:rPr lang="en-US" b="0" i="0" dirty="0">
                          <a:solidFill>
                            <a:schemeClr val="tx1">
                              <a:lumMod val="85000"/>
                              <a:lumOff val="15000"/>
                            </a:schemeClr>
                          </a:solidFill>
                          <a:latin typeface="Arial Nova Cond Light" panose="020B0506020202020204" pitchFamily="34" charset="0"/>
                        </a:rPr>
                        <a:t>Annual work expenses; $</a:t>
                      </a:r>
                    </a:p>
                  </a:txBody>
                  <a:tcPr/>
                </a:tc>
                <a:tc>
                  <a:txBody>
                    <a:bodyPr/>
                    <a:lstStyle/>
                    <a:p>
                      <a:r>
                        <a:rPr lang="en-US" b="0" i="0" dirty="0">
                          <a:solidFill>
                            <a:schemeClr val="tx1">
                              <a:lumMod val="85000"/>
                              <a:lumOff val="15000"/>
                            </a:schemeClr>
                          </a:solidFill>
                          <a:latin typeface="Arial Nova Cond Light" panose="020B0506020202020204" pitchFamily="34" charset="0"/>
                        </a:rPr>
                        <a:t>$1,479.79</a:t>
                      </a:r>
                    </a:p>
                  </a:txBody>
                  <a:tcPr/>
                </a:tc>
                <a:tc>
                  <a:txBody>
                    <a:bodyPr/>
                    <a:lstStyle/>
                    <a:p>
                      <a:r>
                        <a:rPr lang="en-US" b="0" i="0" dirty="0">
                          <a:solidFill>
                            <a:schemeClr val="tx1">
                              <a:lumMod val="85000"/>
                              <a:lumOff val="15000"/>
                            </a:schemeClr>
                          </a:solidFill>
                          <a:latin typeface="Arial Nova Cond Light" panose="020B0506020202020204" pitchFamily="34" charset="0"/>
                        </a:rPr>
                        <a:t>$0</a:t>
                      </a:r>
                    </a:p>
                  </a:txBody>
                  <a:tcPr/>
                </a:tc>
                <a:tc>
                  <a:txBody>
                    <a:bodyPr/>
                    <a:lstStyle/>
                    <a:p>
                      <a:r>
                        <a:rPr lang="en-US" b="0" i="0" dirty="0">
                          <a:solidFill>
                            <a:schemeClr val="tx1">
                              <a:lumMod val="85000"/>
                              <a:lumOff val="15000"/>
                            </a:schemeClr>
                          </a:solidFill>
                          <a:latin typeface="Arial Nova Cond Light" panose="020B0506020202020204" pitchFamily="34" charset="0"/>
                        </a:rPr>
                        <a:t>$1,612</a:t>
                      </a:r>
                    </a:p>
                  </a:txBody>
                  <a:tcPr/>
                </a:tc>
                <a:extLst>
                  <a:ext uri="{0D108BD9-81ED-4DB2-BD59-A6C34878D82A}">
                    <a16:rowId xmlns:a16="http://schemas.microsoft.com/office/drawing/2014/main" val="1016617113"/>
                  </a:ext>
                </a:extLst>
              </a:tr>
              <a:tr h="370840">
                <a:tc>
                  <a:txBody>
                    <a:bodyPr/>
                    <a:lstStyle/>
                    <a:p>
                      <a:r>
                        <a:rPr lang="en-US" b="0" i="0" dirty="0">
                          <a:solidFill>
                            <a:schemeClr val="tx1">
                              <a:lumMod val="85000"/>
                              <a:lumOff val="15000"/>
                            </a:schemeClr>
                          </a:solidFill>
                          <a:latin typeface="Arial Nova Cond Light" panose="020B0506020202020204" pitchFamily="34" charset="0"/>
                        </a:rPr>
                        <a:t>Marital status</a:t>
                      </a:r>
                    </a:p>
                  </a:txBody>
                  <a:tcPr/>
                </a:tc>
                <a:tc>
                  <a:txBody>
                    <a:bodyPr/>
                    <a:lstStyle/>
                    <a:p>
                      <a:r>
                        <a:rPr lang="en-US" b="0" i="0" dirty="0">
                          <a:solidFill>
                            <a:schemeClr val="tx1">
                              <a:lumMod val="85000"/>
                              <a:lumOff val="15000"/>
                            </a:schemeClr>
                          </a:solidFill>
                          <a:latin typeface="Arial Nova Cond Light" panose="020B0506020202020204" pitchFamily="34" charset="0"/>
                        </a:rPr>
                        <a:t>married</a:t>
                      </a:r>
                    </a:p>
                    <a:p>
                      <a:r>
                        <a:rPr lang="en-US" b="0" i="0" dirty="0">
                          <a:solidFill>
                            <a:schemeClr val="tx1">
                              <a:lumMod val="85000"/>
                              <a:lumOff val="15000"/>
                            </a:schemeClr>
                          </a:solidFill>
                          <a:latin typeface="Arial Nova Cond Light" panose="020B0506020202020204" pitchFamily="34" charset="0"/>
                        </a:rPr>
                        <a:t>(recoded from </a:t>
                      </a:r>
                      <a:r>
                        <a:rPr lang="en-US" b="0" i="0" dirty="0" err="1">
                          <a:solidFill>
                            <a:schemeClr val="tx1">
                              <a:lumMod val="85000"/>
                              <a:lumOff val="15000"/>
                            </a:schemeClr>
                          </a:solidFill>
                          <a:latin typeface="Arial Nova Cond Light" panose="020B0506020202020204" pitchFamily="34" charset="0"/>
                        </a:rPr>
                        <a:t>marst</a:t>
                      </a:r>
                      <a:r>
                        <a:rPr lang="en-US" b="0" i="0" dirty="0">
                          <a:solidFill>
                            <a:schemeClr val="tx1">
                              <a:lumMod val="85000"/>
                              <a:lumOff val="15000"/>
                            </a:schemeClr>
                          </a:solidFill>
                          <a:latin typeface="Arial Nova Cond Light" panose="020B0506020202020204" pitchFamily="34" charset="0"/>
                        </a:rPr>
                        <a:t>)</a:t>
                      </a:r>
                    </a:p>
                  </a:txBody>
                  <a:tcPr/>
                </a:tc>
                <a:tc>
                  <a:txBody>
                    <a:bodyPr/>
                    <a:lstStyle/>
                    <a:p>
                      <a:r>
                        <a:rPr lang="en-US" b="0" i="0" dirty="0">
                          <a:solidFill>
                            <a:schemeClr val="tx1">
                              <a:lumMod val="85000"/>
                              <a:lumOff val="15000"/>
                            </a:schemeClr>
                          </a:solidFill>
                          <a:latin typeface="Arial Nova Cond Light" panose="020B0506020202020204" pitchFamily="34" charset="0"/>
                        </a:rPr>
                        <a:t>1: is married</a:t>
                      </a:r>
                    </a:p>
                    <a:p>
                      <a:r>
                        <a:rPr lang="en-US" b="0" i="0" dirty="0">
                          <a:solidFill>
                            <a:schemeClr val="tx1">
                              <a:lumMod val="85000"/>
                              <a:lumOff val="15000"/>
                            </a:schemeClr>
                          </a:solidFill>
                          <a:latin typeface="Arial Nova Cond Light" panose="020B0506020202020204" pitchFamily="34" charset="0"/>
                        </a:rPr>
                        <a:t>0: is not married</a:t>
                      </a:r>
                    </a:p>
                  </a:txBody>
                  <a:tcPr/>
                </a:tc>
                <a:tc>
                  <a:txBody>
                    <a:bodyPr/>
                    <a:lstStyle/>
                    <a:p>
                      <a:r>
                        <a:rPr lang="en-US" b="0" i="0" dirty="0">
                          <a:solidFill>
                            <a:schemeClr val="tx1">
                              <a:lumMod val="85000"/>
                              <a:lumOff val="15000"/>
                            </a:schemeClr>
                          </a:solidFill>
                          <a:latin typeface="Arial Nova Cond Light" panose="020B0506020202020204" pitchFamily="34" charset="0"/>
                        </a:rPr>
                        <a:t>0.5694477</a:t>
                      </a:r>
                    </a:p>
                  </a:txBody>
                  <a:tcPr/>
                </a:tc>
                <a:tc>
                  <a:txBody>
                    <a:bodyPr/>
                    <a:lstStyle/>
                    <a:p>
                      <a:r>
                        <a:rPr lang="en-US" b="0" i="0" dirty="0">
                          <a:solidFill>
                            <a:schemeClr val="tx1">
                              <a:lumMod val="85000"/>
                              <a:lumOff val="15000"/>
                            </a:schemeClr>
                          </a:solidFill>
                          <a:latin typeface="Arial Nova Cond Light" panose="020B0506020202020204" pitchFamily="34" charset="0"/>
                        </a:rPr>
                        <a:t>0</a:t>
                      </a:r>
                    </a:p>
                  </a:txBody>
                  <a:tcPr/>
                </a:tc>
                <a:tc>
                  <a:txBody>
                    <a:bodyPr/>
                    <a:lstStyle/>
                    <a:p>
                      <a:r>
                        <a:rPr lang="en-US" b="0" i="0" dirty="0">
                          <a:solidFill>
                            <a:schemeClr val="tx1">
                              <a:lumMod val="85000"/>
                              <a:lumOff val="15000"/>
                            </a:schemeClr>
                          </a:solidFill>
                          <a:latin typeface="Arial Nova Cond Light" panose="020B0506020202020204" pitchFamily="34" charset="0"/>
                        </a:rPr>
                        <a:t>1</a:t>
                      </a:r>
                    </a:p>
                  </a:txBody>
                  <a:tcPr/>
                </a:tc>
                <a:extLst>
                  <a:ext uri="{0D108BD9-81ED-4DB2-BD59-A6C34878D82A}">
                    <a16:rowId xmlns:a16="http://schemas.microsoft.com/office/drawing/2014/main" val="3477613386"/>
                  </a:ext>
                </a:extLst>
              </a:tr>
              <a:tr h="629469">
                <a:tc>
                  <a:txBody>
                    <a:bodyPr/>
                    <a:lstStyle/>
                    <a:p>
                      <a:r>
                        <a:rPr lang="en-US" b="0" i="0" dirty="0">
                          <a:solidFill>
                            <a:schemeClr val="tx1">
                              <a:lumMod val="85000"/>
                              <a:lumOff val="15000"/>
                            </a:schemeClr>
                          </a:solidFill>
                          <a:latin typeface="Arial Nova Cond Light" panose="020B0506020202020204" pitchFamily="34" charset="0"/>
                        </a:rPr>
                        <a:t>Citizenship status</a:t>
                      </a:r>
                    </a:p>
                  </a:txBody>
                  <a:tcPr/>
                </a:tc>
                <a:tc>
                  <a:txBody>
                    <a:bodyPr/>
                    <a:lstStyle/>
                    <a:p>
                      <a:r>
                        <a:rPr lang="en-US" b="0" i="0" dirty="0" err="1">
                          <a:solidFill>
                            <a:schemeClr val="tx1">
                              <a:lumMod val="85000"/>
                              <a:lumOff val="15000"/>
                            </a:schemeClr>
                          </a:solidFill>
                          <a:latin typeface="Arial Nova Cond Light" panose="020B0506020202020204" pitchFamily="34" charset="0"/>
                        </a:rPr>
                        <a:t>uscitizen</a:t>
                      </a:r>
                      <a:endParaRPr lang="en-US" b="0" i="0" dirty="0">
                        <a:solidFill>
                          <a:schemeClr val="tx1">
                            <a:lumMod val="85000"/>
                            <a:lumOff val="15000"/>
                          </a:schemeClr>
                        </a:solidFill>
                        <a:latin typeface="Arial Nova Cond Light" panose="020B0506020202020204" pitchFamily="34" charset="0"/>
                      </a:endParaRPr>
                    </a:p>
                    <a:p>
                      <a:r>
                        <a:rPr lang="en-US" b="0" i="0" dirty="0">
                          <a:solidFill>
                            <a:schemeClr val="tx1">
                              <a:lumMod val="85000"/>
                              <a:lumOff val="15000"/>
                            </a:schemeClr>
                          </a:solidFill>
                          <a:latin typeface="Arial Nova Cond Light" panose="020B0506020202020204" pitchFamily="34" charset="0"/>
                        </a:rPr>
                        <a:t>(recoded from citizen)</a:t>
                      </a:r>
                    </a:p>
                  </a:txBody>
                  <a:tcPr/>
                </a:tc>
                <a:tc>
                  <a:txBody>
                    <a:bodyPr/>
                    <a:lstStyle/>
                    <a:p>
                      <a:r>
                        <a:rPr lang="en-US" b="0" i="0" dirty="0">
                          <a:solidFill>
                            <a:schemeClr val="tx1">
                              <a:lumMod val="85000"/>
                              <a:lumOff val="15000"/>
                            </a:schemeClr>
                          </a:solidFill>
                          <a:latin typeface="Arial Nova Cond Light" panose="020B0506020202020204" pitchFamily="34" charset="0"/>
                        </a:rPr>
                        <a:t>1: is a US citizen</a:t>
                      </a:r>
                    </a:p>
                    <a:p>
                      <a:r>
                        <a:rPr lang="en-US" b="0" i="0" dirty="0">
                          <a:solidFill>
                            <a:schemeClr val="tx1">
                              <a:lumMod val="85000"/>
                              <a:lumOff val="15000"/>
                            </a:schemeClr>
                          </a:solidFill>
                          <a:latin typeface="Arial Nova Cond Light" panose="020B0506020202020204" pitchFamily="34" charset="0"/>
                        </a:rPr>
                        <a:t>0: is not a US citizen</a:t>
                      </a:r>
                    </a:p>
                  </a:txBody>
                  <a:tcPr/>
                </a:tc>
                <a:tc>
                  <a:txBody>
                    <a:bodyPr/>
                    <a:lstStyle/>
                    <a:p>
                      <a:r>
                        <a:rPr lang="en-US" b="0" i="0" dirty="0">
                          <a:solidFill>
                            <a:schemeClr val="tx1">
                              <a:lumMod val="85000"/>
                              <a:lumOff val="15000"/>
                            </a:schemeClr>
                          </a:solidFill>
                          <a:latin typeface="Arial Nova Cond Light" panose="020B0506020202020204" pitchFamily="34" charset="0"/>
                        </a:rPr>
                        <a:t>0.9045015</a:t>
                      </a:r>
                    </a:p>
                  </a:txBody>
                  <a:tcPr/>
                </a:tc>
                <a:tc>
                  <a:txBody>
                    <a:bodyPr/>
                    <a:lstStyle/>
                    <a:p>
                      <a:r>
                        <a:rPr lang="en-US" b="0" i="0" dirty="0">
                          <a:solidFill>
                            <a:schemeClr val="tx1">
                              <a:lumMod val="85000"/>
                              <a:lumOff val="15000"/>
                            </a:schemeClr>
                          </a:solidFill>
                          <a:latin typeface="Arial Nova Cond Light" panose="020B0506020202020204" pitchFamily="34" charset="0"/>
                        </a:rPr>
                        <a:t>0</a:t>
                      </a:r>
                    </a:p>
                  </a:txBody>
                  <a:tcPr/>
                </a:tc>
                <a:tc>
                  <a:txBody>
                    <a:bodyPr/>
                    <a:lstStyle/>
                    <a:p>
                      <a:r>
                        <a:rPr lang="en-US" b="0" i="0" dirty="0">
                          <a:solidFill>
                            <a:schemeClr val="tx1">
                              <a:lumMod val="85000"/>
                              <a:lumOff val="15000"/>
                            </a:schemeClr>
                          </a:solidFill>
                          <a:latin typeface="Arial Nova Cond Light" panose="020B0506020202020204" pitchFamily="34" charset="0"/>
                        </a:rPr>
                        <a:t>1</a:t>
                      </a:r>
                    </a:p>
                  </a:txBody>
                  <a:tcPr/>
                </a:tc>
                <a:extLst>
                  <a:ext uri="{0D108BD9-81ED-4DB2-BD59-A6C34878D82A}">
                    <a16:rowId xmlns:a16="http://schemas.microsoft.com/office/drawing/2014/main" val="35372891"/>
                  </a:ext>
                </a:extLst>
              </a:tr>
            </a:tbl>
          </a:graphicData>
        </a:graphic>
      </p:graphicFrame>
      <p:sp>
        <p:nvSpPr>
          <p:cNvPr id="9" name="TextBox 8">
            <a:extLst>
              <a:ext uri="{FF2B5EF4-FFF2-40B4-BE49-F238E27FC236}">
                <a16:creationId xmlns:a16="http://schemas.microsoft.com/office/drawing/2014/main" id="{B3E7CEFA-9F9A-AFBF-2116-E73CA5B75D1C}"/>
              </a:ext>
            </a:extLst>
          </p:cNvPr>
          <p:cNvSpPr txBox="1"/>
          <p:nvPr/>
        </p:nvSpPr>
        <p:spPr>
          <a:xfrm>
            <a:off x="539748" y="1531375"/>
            <a:ext cx="11112500" cy="400110"/>
          </a:xfrm>
          <a:prstGeom prst="rect">
            <a:avLst/>
          </a:prstGeom>
          <a:noFill/>
        </p:spPr>
        <p:txBody>
          <a:bodyPr wrap="square" anchor="t">
            <a:spAutoFit/>
          </a:bodyPr>
          <a:lstStyle/>
          <a:p>
            <a:r>
              <a:rPr lang="en-US" sz="2000" b="1" dirty="0">
                <a:solidFill>
                  <a:schemeClr val="tx1">
                    <a:lumMod val="85000"/>
                    <a:lumOff val="15000"/>
                  </a:schemeClr>
                </a:solidFill>
                <a:latin typeface="Arial Nova Cond Light" panose="020B0506020202020204" pitchFamily="34" charset="0"/>
                <a:cs typeface="Arial Nova Cond" panose="020F0502020204030204" pitchFamily="34" charset="0"/>
              </a:rPr>
              <a:t>Level of observation: </a:t>
            </a:r>
            <a:r>
              <a:rPr lang="en-US" sz="2000" dirty="0">
                <a:solidFill>
                  <a:schemeClr val="tx1">
                    <a:lumMod val="85000"/>
                    <a:lumOff val="15000"/>
                  </a:schemeClr>
                </a:solidFill>
                <a:latin typeface="Arial Nova Cond Light" panose="020B0506020202020204" pitchFamily="34" charset="0"/>
              </a:rPr>
              <a:t>Individual</a:t>
            </a:r>
          </a:p>
        </p:txBody>
      </p:sp>
    </p:spTree>
    <p:extLst>
      <p:ext uri="{BB962C8B-B14F-4D97-AF65-F5344CB8AC3E}">
        <p14:creationId xmlns:p14="http://schemas.microsoft.com/office/powerpoint/2010/main" val="1828745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SUMMARY STATISTICS TABLE</a:t>
            </a:r>
          </a:p>
        </p:txBody>
      </p:sp>
      <p:pic>
        <p:nvPicPr>
          <p:cNvPr id="2" name="Picture 1" descr="A screenshot of a computer screen&#10;&#10;Description automatically generated">
            <a:extLst>
              <a:ext uri="{FF2B5EF4-FFF2-40B4-BE49-F238E27FC236}">
                <a16:creationId xmlns:a16="http://schemas.microsoft.com/office/drawing/2014/main" id="{CDE338FC-F107-0644-6A29-43F9B2AF3D5C}"/>
              </a:ext>
            </a:extLst>
          </p:cNvPr>
          <p:cNvPicPr>
            <a:picLocks noChangeAspect="1"/>
          </p:cNvPicPr>
          <p:nvPr/>
        </p:nvPicPr>
        <p:blipFill>
          <a:blip r:embed="rId2"/>
          <a:stretch>
            <a:fillRect/>
          </a:stretch>
        </p:blipFill>
        <p:spPr>
          <a:xfrm>
            <a:off x="4793445" y="2021879"/>
            <a:ext cx="6858803" cy="2576463"/>
          </a:xfrm>
          <a:prstGeom prst="rect">
            <a:avLst/>
          </a:prstGeom>
        </p:spPr>
      </p:pic>
      <p:sp>
        <p:nvSpPr>
          <p:cNvPr id="3" name="TextBox 2">
            <a:extLst>
              <a:ext uri="{FF2B5EF4-FFF2-40B4-BE49-F238E27FC236}">
                <a16:creationId xmlns:a16="http://schemas.microsoft.com/office/drawing/2014/main" id="{D09C7A71-8533-1748-16E7-193D193CEB9E}"/>
              </a:ext>
            </a:extLst>
          </p:cNvPr>
          <p:cNvSpPr txBox="1"/>
          <p:nvPr/>
        </p:nvSpPr>
        <p:spPr>
          <a:xfrm>
            <a:off x="539748" y="1531375"/>
            <a:ext cx="11112500" cy="400110"/>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rPr>
              <a:t>Original vs. cleaned data</a:t>
            </a:r>
          </a:p>
        </p:txBody>
      </p:sp>
      <p:pic>
        <p:nvPicPr>
          <p:cNvPr id="5" name="Picture 4" descr="A screenshot of a computer screen&#10;&#10;Description automatically generated">
            <a:extLst>
              <a:ext uri="{FF2B5EF4-FFF2-40B4-BE49-F238E27FC236}">
                <a16:creationId xmlns:a16="http://schemas.microsoft.com/office/drawing/2014/main" id="{5C37EA19-0E80-730A-71D4-3A768CBAB248}"/>
              </a:ext>
            </a:extLst>
          </p:cNvPr>
          <p:cNvPicPr>
            <a:picLocks noChangeAspect="1"/>
          </p:cNvPicPr>
          <p:nvPr/>
        </p:nvPicPr>
        <p:blipFill>
          <a:blip r:embed="rId3"/>
          <a:stretch>
            <a:fillRect/>
          </a:stretch>
        </p:blipFill>
        <p:spPr>
          <a:xfrm>
            <a:off x="539748" y="2021879"/>
            <a:ext cx="4187918" cy="1573163"/>
          </a:xfrm>
          <a:prstGeom prst="rect">
            <a:avLst/>
          </a:prstGeom>
        </p:spPr>
      </p:pic>
    </p:spTree>
    <p:extLst>
      <p:ext uri="{BB962C8B-B14F-4D97-AF65-F5344CB8AC3E}">
        <p14:creationId xmlns:p14="http://schemas.microsoft.com/office/powerpoint/2010/main" val="2019888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ANALYSIS ON SAMPLE STATISTICS</a:t>
            </a:r>
          </a:p>
        </p:txBody>
      </p:sp>
      <p:pic>
        <p:nvPicPr>
          <p:cNvPr id="3" name="Picture 2" descr="A screenshot of a computer&#10;&#10;Description automatically generated">
            <a:extLst>
              <a:ext uri="{FF2B5EF4-FFF2-40B4-BE49-F238E27FC236}">
                <a16:creationId xmlns:a16="http://schemas.microsoft.com/office/drawing/2014/main" id="{51642953-C503-28CB-FB7D-2DB9F512000A}"/>
              </a:ext>
            </a:extLst>
          </p:cNvPr>
          <p:cNvPicPr>
            <a:picLocks noChangeAspect="1"/>
          </p:cNvPicPr>
          <p:nvPr/>
        </p:nvPicPr>
        <p:blipFill rotWithShape="1">
          <a:blip r:embed="rId3"/>
          <a:srcRect b="50828"/>
          <a:stretch/>
        </p:blipFill>
        <p:spPr>
          <a:xfrm>
            <a:off x="636731" y="1926816"/>
            <a:ext cx="5352131" cy="203588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9A0946A-AD72-0BE8-ECAE-6C7A9AD8C8B6}"/>
              </a:ext>
            </a:extLst>
          </p:cNvPr>
          <p:cNvPicPr>
            <a:picLocks noChangeAspect="1"/>
          </p:cNvPicPr>
          <p:nvPr/>
        </p:nvPicPr>
        <p:blipFill rotWithShape="1">
          <a:blip r:embed="rId3"/>
          <a:srcRect t="50828"/>
          <a:stretch/>
        </p:blipFill>
        <p:spPr>
          <a:xfrm>
            <a:off x="6300114" y="1926816"/>
            <a:ext cx="5352133" cy="2035882"/>
          </a:xfrm>
          <a:prstGeom prst="rect">
            <a:avLst/>
          </a:prstGeom>
        </p:spPr>
      </p:pic>
      <p:sp>
        <p:nvSpPr>
          <p:cNvPr id="7" name="TextBox 6">
            <a:extLst>
              <a:ext uri="{FF2B5EF4-FFF2-40B4-BE49-F238E27FC236}">
                <a16:creationId xmlns:a16="http://schemas.microsoft.com/office/drawing/2014/main" id="{6B783A6C-0D92-833E-9ADD-054B5010CF99}"/>
              </a:ext>
            </a:extLst>
          </p:cNvPr>
          <p:cNvSpPr txBox="1"/>
          <p:nvPr/>
        </p:nvSpPr>
        <p:spPr>
          <a:xfrm>
            <a:off x="539748" y="1531375"/>
            <a:ext cx="5459271" cy="400110"/>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rPr>
              <a:t>Income: married vs. unmarried individuals</a:t>
            </a:r>
          </a:p>
        </p:txBody>
      </p:sp>
      <p:sp>
        <p:nvSpPr>
          <p:cNvPr id="9" name="TextBox 8">
            <a:extLst>
              <a:ext uri="{FF2B5EF4-FFF2-40B4-BE49-F238E27FC236}">
                <a16:creationId xmlns:a16="http://schemas.microsoft.com/office/drawing/2014/main" id="{F5E360D8-C0C9-EDDB-6DA9-E8B602DD320B}"/>
              </a:ext>
            </a:extLst>
          </p:cNvPr>
          <p:cNvSpPr txBox="1"/>
          <p:nvPr/>
        </p:nvSpPr>
        <p:spPr>
          <a:xfrm>
            <a:off x="6192982" y="1526706"/>
            <a:ext cx="5459266" cy="400110"/>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rPr>
              <a:t>Income: US citizens vs. non-citizens</a:t>
            </a:r>
          </a:p>
        </p:txBody>
      </p:sp>
      <p:sp>
        <p:nvSpPr>
          <p:cNvPr id="11" name="TextBox 10">
            <a:extLst>
              <a:ext uri="{FF2B5EF4-FFF2-40B4-BE49-F238E27FC236}">
                <a16:creationId xmlns:a16="http://schemas.microsoft.com/office/drawing/2014/main" id="{B13B708F-8DA0-5ED2-3A03-316C6B1D5E7C}"/>
              </a:ext>
            </a:extLst>
          </p:cNvPr>
          <p:cNvSpPr txBox="1"/>
          <p:nvPr/>
        </p:nvSpPr>
        <p:spPr>
          <a:xfrm>
            <a:off x="636731" y="4099183"/>
            <a:ext cx="5352131" cy="2308324"/>
          </a:xfrm>
          <a:prstGeom prst="rect">
            <a:avLst/>
          </a:prstGeom>
          <a:noFill/>
        </p:spPr>
        <p:txBody>
          <a:bodyPr wrap="square" anchor="t">
            <a:spAutoFit/>
          </a:bodyPr>
          <a:lstStyle/>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The mean income is significantly higher for married ($87,020.00) compared to unmarried ($54,558.43) individuals</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Income has a greater range for married individuals, covering the entire sample range ($-9,999 to $2,051,450)</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Income has a greater standard deviation for married individuals, displaying greater variability</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More married individuals are in the sample</a:t>
            </a:r>
          </a:p>
        </p:txBody>
      </p:sp>
      <p:sp>
        <p:nvSpPr>
          <p:cNvPr id="13" name="TextBox 12">
            <a:extLst>
              <a:ext uri="{FF2B5EF4-FFF2-40B4-BE49-F238E27FC236}">
                <a16:creationId xmlns:a16="http://schemas.microsoft.com/office/drawing/2014/main" id="{BD11F0A3-0082-74A7-78E5-FDD4E5B3CBB8}"/>
              </a:ext>
            </a:extLst>
          </p:cNvPr>
          <p:cNvSpPr txBox="1"/>
          <p:nvPr/>
        </p:nvSpPr>
        <p:spPr>
          <a:xfrm>
            <a:off x="6300114" y="4099183"/>
            <a:ext cx="5352131" cy="2308324"/>
          </a:xfrm>
          <a:prstGeom prst="rect">
            <a:avLst/>
          </a:prstGeom>
          <a:noFill/>
        </p:spPr>
        <p:txBody>
          <a:bodyPr wrap="square" anchor="t">
            <a:spAutoFit/>
          </a:bodyPr>
          <a:lstStyle/>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The mean income is significantly higher for US citizens ($74,660.84) compared to non-citizens ($57,726.04)</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Income has a greater range for US citizens, covering the entire sample range ($-9,999 to $2,051,450)</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Income has a greater standard deviation for US citizens, displaying greater variability</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Significantly more individuals are US citizens, almost 10 times higher than non-citizens</a:t>
            </a:r>
          </a:p>
        </p:txBody>
      </p:sp>
    </p:spTree>
    <p:extLst>
      <p:ext uri="{BB962C8B-B14F-4D97-AF65-F5344CB8AC3E}">
        <p14:creationId xmlns:p14="http://schemas.microsoft.com/office/powerpoint/2010/main" val="315356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BIVARIATE REGRESSION MODEL</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E635E41-DBBC-345F-AA39-43D04E37E5B8}"/>
                  </a:ext>
                </a:extLst>
              </p:cNvPr>
              <p:cNvSpPr txBox="1"/>
              <p:nvPr/>
            </p:nvSpPr>
            <p:spPr>
              <a:xfrm>
                <a:off x="539748" y="1531375"/>
                <a:ext cx="11112500" cy="523220"/>
              </a:xfrm>
              <a:prstGeom prst="rect">
                <a:avLst/>
              </a:prstGeom>
              <a:noFill/>
            </p:spPr>
            <p:txBody>
              <a:bodyPr wrap="square" anchor="t">
                <a:spAutoFit/>
              </a:bodyPr>
              <a:lstStyle/>
              <a:p>
                <a:pPr/>
                <a14:m>
                  <m:oMathPara xmlns:m="http://schemas.openxmlformats.org/officeDocument/2006/math">
                    <m:oMathParaPr>
                      <m:jc m:val="left"/>
                    </m:oMathParaPr>
                    <m:oMath xmlns:m="http://schemas.openxmlformats.org/officeDocument/2006/math">
                      <m:r>
                        <m:rPr>
                          <m:sty m:val="p"/>
                        </m:rPr>
                        <a:rPr lang="en-US" sz="2800" i="1" smtClean="0">
                          <a:solidFill>
                            <a:schemeClr val="tx1">
                              <a:lumMod val="85000"/>
                              <a:lumOff val="15000"/>
                            </a:schemeClr>
                          </a:solidFill>
                          <a:latin typeface="Cambria Math" panose="02040503050406030204" pitchFamily="18" charset="0"/>
                        </a:rPr>
                        <m:t>Y</m:t>
                      </m:r>
                      <m:r>
                        <a:rPr lang="en-US" sz="2800" i="1" smtClean="0">
                          <a:solidFill>
                            <a:schemeClr val="tx1">
                              <a:lumMod val="85000"/>
                              <a:lumOff val="15000"/>
                            </a:schemeClr>
                          </a:solidFill>
                          <a:latin typeface="Cambria Math" panose="02040503050406030204" pitchFamily="18" charset="0"/>
                        </a:rPr>
                        <m:t>=</m:t>
                      </m:r>
                      <m:sSub>
                        <m:sSubPr>
                          <m:ctrlPr>
                            <a:rPr lang="en-US" sz="2800" smtClean="0">
                              <a:solidFill>
                                <a:schemeClr val="tx1">
                                  <a:lumMod val="85000"/>
                                  <a:lumOff val="15000"/>
                                </a:schemeClr>
                              </a:solidFill>
                              <a:latin typeface="Cambria Math" panose="02040503050406030204" pitchFamily="18" charset="0"/>
                            </a:rPr>
                          </m:ctrlPr>
                        </m:sSubPr>
                        <m:e>
                          <m:r>
                            <m:rPr>
                              <m:sty m:val="p"/>
                            </m:rP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800" smtClean="0">
                              <a:solidFill>
                                <a:schemeClr val="tx1">
                                  <a:lumMod val="85000"/>
                                  <a:lumOff val="15000"/>
                                </a:schemeClr>
                              </a:solidFill>
                              <a:latin typeface="Cambria Math" panose="02040503050406030204" pitchFamily="18" charset="0"/>
                            </a:rPr>
                            <m:t>0</m:t>
                          </m:r>
                        </m:sub>
                      </m:sSub>
                      <m:r>
                        <a:rPr lang="en-US" sz="2800" smtClean="0">
                          <a:solidFill>
                            <a:schemeClr val="tx1">
                              <a:lumMod val="85000"/>
                              <a:lumOff val="15000"/>
                            </a:schemeClr>
                          </a:solidFill>
                          <a:latin typeface="Cambria Math" panose="02040503050406030204" pitchFamily="18" charset="0"/>
                        </a:rPr>
                        <m:t>+</m:t>
                      </m:r>
                      <m:sSub>
                        <m:sSubPr>
                          <m:ctrlPr>
                            <a:rPr lang="en-US" sz="2800" smtClean="0">
                              <a:solidFill>
                                <a:schemeClr val="tx1">
                                  <a:lumMod val="85000"/>
                                  <a:lumOff val="15000"/>
                                </a:schemeClr>
                              </a:solidFill>
                              <a:latin typeface="Cambria Math" panose="02040503050406030204" pitchFamily="18" charset="0"/>
                            </a:rPr>
                          </m:ctrlPr>
                        </m:sSubPr>
                        <m:e>
                          <m:r>
                            <m:rPr>
                              <m:sty m:val="p"/>
                            </m:rP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800" smtClean="0">
                              <a:solidFill>
                                <a:schemeClr val="tx1">
                                  <a:lumMod val="85000"/>
                                  <a:lumOff val="15000"/>
                                </a:schemeClr>
                              </a:solidFill>
                              <a:latin typeface="Cambria Math" panose="02040503050406030204" pitchFamily="18" charset="0"/>
                            </a:rPr>
                            <m:t>1</m:t>
                          </m:r>
                        </m:sub>
                      </m:sSub>
                      <m:sSub>
                        <m:sSubPr>
                          <m:ctrlPr>
                            <a:rPr lang="en-US" sz="2800" smtClean="0">
                              <a:solidFill>
                                <a:schemeClr val="tx1">
                                  <a:lumMod val="85000"/>
                                  <a:lumOff val="15000"/>
                                </a:schemeClr>
                              </a:solidFill>
                              <a:latin typeface="Cambria Math" panose="02040503050406030204" pitchFamily="18" charset="0"/>
                            </a:rPr>
                          </m:ctrlPr>
                        </m:sSubPr>
                        <m:e>
                          <m:r>
                            <m:rPr>
                              <m:sty m:val="p"/>
                            </m:rPr>
                            <a:rPr lang="en-US" sz="2800" i="1" smtClean="0">
                              <a:solidFill>
                                <a:schemeClr val="tx1">
                                  <a:lumMod val="85000"/>
                                  <a:lumOff val="15000"/>
                                </a:schemeClr>
                              </a:solidFill>
                              <a:latin typeface="Cambria Math" panose="02040503050406030204" pitchFamily="18" charset="0"/>
                            </a:rPr>
                            <m:t>X</m:t>
                          </m:r>
                        </m:e>
                        <m:sub>
                          <m:r>
                            <a:rPr lang="en-US" sz="2800" smtClean="0">
                              <a:solidFill>
                                <a:schemeClr val="tx1">
                                  <a:lumMod val="85000"/>
                                  <a:lumOff val="15000"/>
                                </a:schemeClr>
                              </a:solidFill>
                              <a:latin typeface="Cambria Math" panose="02040503050406030204" pitchFamily="18" charset="0"/>
                            </a:rPr>
                            <m:t>1</m:t>
                          </m:r>
                        </m:sub>
                      </m:sSub>
                      <m:r>
                        <a:rPr lang="en-US" sz="2800" smtClean="0">
                          <a:solidFill>
                            <a:schemeClr val="tx1">
                              <a:lumMod val="85000"/>
                              <a:lumOff val="15000"/>
                            </a:schemeClr>
                          </a:solidFill>
                          <a:latin typeface="Cambria Math" panose="02040503050406030204" pitchFamily="18" charset="0"/>
                        </a:rPr>
                        <m:t>+</m:t>
                      </m:r>
                      <m:r>
                        <m:rPr>
                          <m:sty m:val="p"/>
                        </m:rPr>
                        <a:rPr lang="en-US" sz="2800" i="1" smtClean="0">
                          <a:solidFill>
                            <a:schemeClr val="tx1">
                              <a:lumMod val="85000"/>
                              <a:lumOff val="15000"/>
                            </a:schemeClr>
                          </a:solidFill>
                          <a:latin typeface="Cambria Math" panose="02040503050406030204" pitchFamily="18" charset="0"/>
                          <a:ea typeface="Cambria Math" panose="02040503050406030204" pitchFamily="18" charset="0"/>
                        </a:rPr>
                        <m:t>ε</m:t>
                      </m:r>
                    </m:oMath>
                  </m:oMathPara>
                </a14:m>
                <a:endParaRPr lang="en-US" sz="2800" dirty="0">
                  <a:solidFill>
                    <a:schemeClr val="tx1">
                      <a:lumMod val="85000"/>
                      <a:lumOff val="15000"/>
                    </a:schemeClr>
                  </a:solidFill>
                  <a:latin typeface="Arial Nova Cond Light" panose="020B0506020202020204" pitchFamily="34" charset="0"/>
                  <a:ea typeface="Cambria Math" panose="02040503050406030204" pitchFamily="18" charset="0"/>
                </a:endParaRPr>
              </a:p>
            </p:txBody>
          </p:sp>
        </mc:Choice>
        <mc:Fallback>
          <p:sp>
            <p:nvSpPr>
              <p:cNvPr id="4" name="TextBox 3">
                <a:extLst>
                  <a:ext uri="{FF2B5EF4-FFF2-40B4-BE49-F238E27FC236}">
                    <a16:creationId xmlns:a16="http://schemas.microsoft.com/office/drawing/2014/main" id="{4E635E41-DBBC-345F-AA39-43D04E37E5B8}"/>
                  </a:ext>
                </a:extLst>
              </p:cNvPr>
              <p:cNvSpPr txBox="1">
                <a:spLocks noRot="1" noChangeAspect="1" noMove="1" noResize="1" noEditPoints="1" noAdjustHandles="1" noChangeArrowheads="1" noChangeShapeType="1" noTextEdit="1"/>
              </p:cNvSpPr>
              <p:nvPr/>
            </p:nvSpPr>
            <p:spPr>
              <a:xfrm>
                <a:off x="539748" y="1531375"/>
                <a:ext cx="11112500" cy="523220"/>
              </a:xfrm>
              <a:prstGeom prst="rect">
                <a:avLst/>
              </a:prstGeom>
              <a:blipFill>
                <a:blip r:embed="rId3"/>
                <a:stretch>
                  <a:fillRect l="-342"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99B08D4-245A-587A-2A6C-E26FA9834E87}"/>
                  </a:ext>
                </a:extLst>
              </p:cNvPr>
              <p:cNvSpPr txBox="1"/>
              <p:nvPr/>
            </p:nvSpPr>
            <p:spPr>
              <a:xfrm>
                <a:off x="539748" y="2154996"/>
                <a:ext cx="11112500" cy="1631216"/>
              </a:xfrm>
              <a:prstGeom prst="rect">
                <a:avLst/>
              </a:prstGeom>
              <a:noFill/>
            </p:spPr>
            <p:txBody>
              <a:bodyPr wrap="square" anchor="t">
                <a:spAutoFit/>
              </a:bodyPr>
              <a:lstStyle/>
              <a:p>
                <a14:m>
                  <m:oMath xmlns:m="http://schemas.openxmlformats.org/officeDocument/2006/math">
                    <m:r>
                      <m:rPr>
                        <m:sty m:val="p"/>
                      </m:rPr>
                      <a:rPr lang="en-US" sz="2000" i="1" smtClean="0">
                        <a:solidFill>
                          <a:schemeClr val="tx1">
                            <a:lumMod val="85000"/>
                            <a:lumOff val="15000"/>
                          </a:schemeClr>
                        </a:solidFill>
                        <a:latin typeface="Cambria Math" panose="02040503050406030204" pitchFamily="18" charset="0"/>
                      </a:rPr>
                      <m:t>Y</m:t>
                    </m:r>
                    <m:r>
                      <a:rPr lang="en-US" sz="2000" i="1" smtClean="0">
                        <a:solidFill>
                          <a:schemeClr val="tx1">
                            <a:lumMod val="85000"/>
                            <a:lumOff val="15000"/>
                          </a:schemeClr>
                        </a:solidFill>
                        <a:latin typeface="Cambria Math" panose="02040503050406030204" pitchFamily="18" charset="0"/>
                      </a:rPr>
                      <m:t>= </m:t>
                    </m:r>
                  </m:oMath>
                </a14:m>
                <a:r>
                  <a:rPr lang="en-US" sz="2000" dirty="0">
                    <a:solidFill>
                      <a:schemeClr val="tx1">
                        <a:lumMod val="85000"/>
                        <a:lumOff val="15000"/>
                      </a:schemeClr>
                    </a:solidFill>
                    <a:latin typeface="Arial Nova Cond Light" panose="020B0506020202020204" pitchFamily="34" charset="0"/>
                  </a:rPr>
                  <a:t> Total pre-tax personal income; $ </a:t>
                </a:r>
                <a:r>
                  <a:rPr lang="en-US" sz="2000" b="1" dirty="0">
                    <a:solidFill>
                      <a:schemeClr val="tx1">
                        <a:lumMod val="85000"/>
                        <a:lumOff val="15000"/>
                      </a:schemeClr>
                    </a:solidFill>
                    <a:latin typeface="Arial Nova Cond" panose="020F0502020204030204" pitchFamily="34" charset="0"/>
                    <a:cs typeface="Arial Nova Cond" panose="020F0502020204030204" pitchFamily="34" charset="0"/>
                  </a:rPr>
                  <a:t>(dependent variable)</a:t>
                </a:r>
                <a:endParaRPr lang="en-US" sz="2000" b="1" dirty="0">
                  <a:solidFill>
                    <a:schemeClr val="tx1">
                      <a:lumMod val="85000"/>
                      <a:lumOff val="15000"/>
                    </a:schemeClr>
                  </a:solidFill>
                  <a:latin typeface="Arial Nova Cond" panose="020F0502020204030204" pitchFamily="34" charset="0"/>
                  <a:ea typeface="Cambria Math" panose="02040503050406030204" pitchFamily="18" charset="0"/>
                  <a:cs typeface="Arial Nova Cond" panose="020F0502020204030204" pitchFamily="34" charset="0"/>
                </a:endParaRPr>
              </a:p>
              <a:p>
                <a14:m>
                  <m:oMath xmlns:m="http://schemas.openxmlformats.org/officeDocument/2006/math">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i="1"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smtClean="0">
                            <a:solidFill>
                              <a:schemeClr val="tx1">
                                <a:lumMod val="85000"/>
                                <a:lumOff val="15000"/>
                              </a:schemeClr>
                            </a:solidFill>
                            <a:latin typeface="Cambria Math" panose="02040503050406030204" pitchFamily="18" charset="0"/>
                          </a:rPr>
                          <m:t>0</m:t>
                        </m:r>
                      </m:sub>
                    </m:sSub>
                    <m:r>
                      <a:rPr lang="en-US" sz="2000" smtClean="0">
                        <a:solidFill>
                          <a:schemeClr val="tx1">
                            <a:lumMod val="85000"/>
                            <a:lumOff val="15000"/>
                          </a:schemeClr>
                        </a:solidFill>
                        <a:latin typeface="Cambria Math" panose="02040503050406030204" pitchFamily="18" charset="0"/>
                      </a:rPr>
                      <m:t>= </m:t>
                    </m:r>
                  </m:oMath>
                </a14:m>
                <a:r>
                  <a:rPr lang="en-US" sz="2000" dirty="0">
                    <a:solidFill>
                      <a:schemeClr val="tx1">
                        <a:lumMod val="85000"/>
                        <a:lumOff val="15000"/>
                      </a:schemeClr>
                    </a:solidFill>
                    <a:latin typeface="Arial Nova Cond Light" panose="020B0506020202020204" pitchFamily="34" charset="0"/>
                    <a:ea typeface="Cambria Math" panose="02040503050406030204" pitchFamily="18" charset="0"/>
                  </a:rPr>
                  <a:t> Vertical axis intercept</a:t>
                </a:r>
              </a:p>
              <a:p>
                <a14:m>
                  <m:oMath xmlns:m="http://schemas.openxmlformats.org/officeDocument/2006/math">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i="1" smtClean="0">
                            <a:solidFill>
                              <a:schemeClr val="tx1">
                                <a:lumMod val="85000"/>
                                <a:lumOff val="15000"/>
                              </a:schemeClr>
                            </a:solidFill>
                            <a:latin typeface="Cambria Math" panose="02040503050406030204" pitchFamily="18" charset="0"/>
                            <a:ea typeface="Cambria Math" panose="02040503050406030204" pitchFamily="18" charset="0"/>
                          </a:rPr>
                          <m:t>β</m:t>
                        </m:r>
                      </m:e>
                      <m:sub>
                        <m:r>
                          <a:rPr lang="en-US" sz="2000" smtClean="0">
                            <a:solidFill>
                              <a:schemeClr val="tx1">
                                <a:lumMod val="85000"/>
                                <a:lumOff val="15000"/>
                              </a:schemeClr>
                            </a:solidFill>
                            <a:latin typeface="Cambria Math" panose="02040503050406030204" pitchFamily="18" charset="0"/>
                          </a:rPr>
                          <m:t>1</m:t>
                        </m:r>
                      </m:sub>
                    </m:sSub>
                    <m:r>
                      <a:rPr lang="en-US" sz="2000" smtClean="0">
                        <a:solidFill>
                          <a:schemeClr val="tx1">
                            <a:lumMod val="85000"/>
                            <a:lumOff val="15000"/>
                          </a:schemeClr>
                        </a:solidFill>
                        <a:latin typeface="Cambria Math" panose="02040503050406030204" pitchFamily="18" charset="0"/>
                      </a:rPr>
                      <m:t>=  </m:t>
                    </m:r>
                  </m:oMath>
                </a14:m>
                <a:r>
                  <a:rPr lang="en-US" sz="2000" dirty="0">
                    <a:solidFill>
                      <a:schemeClr val="tx1">
                        <a:lumMod val="85000"/>
                        <a:lumOff val="15000"/>
                      </a:schemeClr>
                    </a:solidFill>
                    <a:latin typeface="Arial Nova Cond Light" panose="020B0506020202020204" pitchFamily="34" charset="0"/>
                    <a:ea typeface="Cambria Math" panose="02040503050406030204" pitchFamily="18" charset="0"/>
                  </a:rPr>
                  <a:t>Coefficient of </a:t>
                </a:r>
                <a14:m>
                  <m:oMath xmlns:m="http://schemas.openxmlformats.org/officeDocument/2006/math">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i="1" smtClean="0">
                            <a:solidFill>
                              <a:schemeClr val="tx1">
                                <a:lumMod val="85000"/>
                                <a:lumOff val="15000"/>
                              </a:schemeClr>
                            </a:solidFill>
                            <a:latin typeface="Cambria Math" panose="02040503050406030204" pitchFamily="18" charset="0"/>
                          </a:rPr>
                          <m:t>X</m:t>
                        </m:r>
                      </m:e>
                      <m:sub>
                        <m:r>
                          <a:rPr lang="en-US" sz="2000" smtClean="0">
                            <a:solidFill>
                              <a:schemeClr val="tx1">
                                <a:lumMod val="85000"/>
                                <a:lumOff val="15000"/>
                              </a:schemeClr>
                            </a:solidFill>
                            <a:latin typeface="Cambria Math" panose="02040503050406030204" pitchFamily="18" charset="0"/>
                          </a:rPr>
                          <m:t>1</m:t>
                        </m:r>
                      </m:sub>
                    </m:sSub>
                  </m:oMath>
                </a14:m>
                <a:endParaRPr lang="en-US" sz="2000" dirty="0">
                  <a:solidFill>
                    <a:schemeClr val="tx1">
                      <a:lumMod val="85000"/>
                      <a:lumOff val="15000"/>
                    </a:schemeClr>
                  </a:solidFill>
                  <a:latin typeface="Arial Nova Cond Light" panose="020B0506020202020204" pitchFamily="34" charset="0"/>
                  <a:ea typeface="Cambria Math" panose="02040503050406030204" pitchFamily="18" charset="0"/>
                </a:endParaRPr>
              </a:p>
              <a:p>
                <a14:m>
                  <m:oMath xmlns:m="http://schemas.openxmlformats.org/officeDocument/2006/math">
                    <m:sSub>
                      <m:sSubPr>
                        <m:ctrlPr>
                          <a:rPr lang="en-US" sz="2000" smtClean="0">
                            <a:solidFill>
                              <a:schemeClr val="tx1">
                                <a:lumMod val="85000"/>
                                <a:lumOff val="15000"/>
                              </a:schemeClr>
                            </a:solidFill>
                            <a:latin typeface="Cambria Math" panose="02040503050406030204" pitchFamily="18" charset="0"/>
                          </a:rPr>
                        </m:ctrlPr>
                      </m:sSubPr>
                      <m:e>
                        <m:r>
                          <m:rPr>
                            <m:sty m:val="p"/>
                          </m:rPr>
                          <a:rPr lang="en-US" sz="2000" i="1" smtClean="0">
                            <a:solidFill>
                              <a:schemeClr val="tx1">
                                <a:lumMod val="85000"/>
                                <a:lumOff val="15000"/>
                              </a:schemeClr>
                            </a:solidFill>
                            <a:latin typeface="Cambria Math" panose="02040503050406030204" pitchFamily="18" charset="0"/>
                          </a:rPr>
                          <m:t>X</m:t>
                        </m:r>
                      </m:e>
                      <m:sub>
                        <m:r>
                          <a:rPr lang="en-US" sz="2000" smtClean="0">
                            <a:solidFill>
                              <a:schemeClr val="tx1">
                                <a:lumMod val="85000"/>
                                <a:lumOff val="15000"/>
                              </a:schemeClr>
                            </a:solidFill>
                            <a:latin typeface="Cambria Math" panose="02040503050406030204" pitchFamily="18" charset="0"/>
                          </a:rPr>
                          <m:t>1</m:t>
                        </m:r>
                      </m:sub>
                    </m:sSub>
                    <m:r>
                      <a:rPr lang="en-US" sz="2000" smtClean="0">
                        <a:solidFill>
                          <a:schemeClr val="tx1">
                            <a:lumMod val="85000"/>
                            <a:lumOff val="15000"/>
                          </a:schemeClr>
                        </a:solidFill>
                        <a:latin typeface="Cambria Math" panose="02040503050406030204" pitchFamily="18" charset="0"/>
                      </a:rPr>
                      <m:t>= </m:t>
                    </m:r>
                  </m:oMath>
                </a14:m>
                <a:r>
                  <a:rPr lang="en-US" sz="2000" dirty="0">
                    <a:solidFill>
                      <a:schemeClr val="tx1">
                        <a:lumMod val="85000"/>
                        <a:lumOff val="15000"/>
                      </a:schemeClr>
                    </a:solidFill>
                    <a:latin typeface="Arial Nova Cond Light" panose="020B0506020202020204" pitchFamily="34" charset="0"/>
                  </a:rPr>
                  <a:t> Years of completed schooling; years </a:t>
                </a:r>
                <a:r>
                  <a:rPr lang="en-US" sz="2000" b="1" dirty="0">
                    <a:solidFill>
                      <a:schemeClr val="tx1">
                        <a:lumMod val="85000"/>
                        <a:lumOff val="15000"/>
                      </a:schemeClr>
                    </a:solidFill>
                    <a:latin typeface="Arial Nova Cond" panose="020F0502020204030204" pitchFamily="34" charset="0"/>
                    <a:cs typeface="Arial Nova Cond" panose="020F0502020204030204" pitchFamily="34" charset="0"/>
                  </a:rPr>
                  <a:t>(key explanatory variable)</a:t>
                </a:r>
                <a:endParaRPr lang="en-US" sz="2000" b="1" dirty="0">
                  <a:solidFill>
                    <a:schemeClr val="tx1">
                      <a:lumMod val="85000"/>
                      <a:lumOff val="15000"/>
                    </a:schemeClr>
                  </a:solidFill>
                  <a:latin typeface="Arial Nova Cond" panose="020F0502020204030204" pitchFamily="34" charset="0"/>
                  <a:ea typeface="Cambria Math" panose="02040503050406030204" pitchFamily="18" charset="0"/>
                  <a:cs typeface="Arial Nova Cond" panose="020F0502020204030204" pitchFamily="34" charset="0"/>
                </a:endParaRPr>
              </a:p>
              <a:p>
                <a14:m>
                  <m:oMath xmlns:m="http://schemas.openxmlformats.org/officeDocument/2006/math">
                    <m:r>
                      <m:rPr>
                        <m:sty m:val="p"/>
                      </m:rPr>
                      <a:rPr lang="en-US" sz="2000" i="1" smtClean="0">
                        <a:solidFill>
                          <a:schemeClr val="tx1">
                            <a:lumMod val="85000"/>
                            <a:lumOff val="15000"/>
                          </a:schemeClr>
                        </a:solidFill>
                        <a:latin typeface="Cambria Math" panose="02040503050406030204" pitchFamily="18" charset="0"/>
                        <a:ea typeface="Cambria Math" panose="02040503050406030204" pitchFamily="18" charset="0"/>
                      </a:rPr>
                      <m:t>ε</m:t>
                    </m:r>
                    <m:r>
                      <a:rPr lang="en-US" sz="2000" i="1" smtClean="0">
                        <a:solidFill>
                          <a:schemeClr val="tx1">
                            <a:lumMod val="85000"/>
                            <a:lumOff val="15000"/>
                          </a:schemeClr>
                        </a:solidFill>
                        <a:latin typeface="Cambria Math" panose="02040503050406030204" pitchFamily="18" charset="0"/>
                        <a:ea typeface="Cambria Math" panose="02040503050406030204" pitchFamily="18" charset="0"/>
                      </a:rPr>
                      <m:t>= </m:t>
                    </m:r>
                  </m:oMath>
                </a14:m>
                <a:r>
                  <a:rPr lang="en-US" sz="2000" dirty="0">
                    <a:solidFill>
                      <a:schemeClr val="tx1">
                        <a:lumMod val="85000"/>
                        <a:lumOff val="15000"/>
                      </a:schemeClr>
                    </a:solidFill>
                    <a:latin typeface="Arial Nova Cond Light" panose="020B0506020202020204" pitchFamily="34" charset="0"/>
                    <a:ea typeface="Cambria Math" panose="02040503050406030204" pitchFamily="18" charset="0"/>
                  </a:rPr>
                  <a:t> Random error</a:t>
                </a:r>
              </a:p>
            </p:txBody>
          </p:sp>
        </mc:Choice>
        <mc:Fallback>
          <p:sp>
            <p:nvSpPr>
              <p:cNvPr id="5" name="TextBox 4">
                <a:extLst>
                  <a:ext uri="{FF2B5EF4-FFF2-40B4-BE49-F238E27FC236}">
                    <a16:creationId xmlns:a16="http://schemas.microsoft.com/office/drawing/2014/main" id="{599B08D4-245A-587A-2A6C-E26FA9834E87}"/>
                  </a:ext>
                </a:extLst>
              </p:cNvPr>
              <p:cNvSpPr txBox="1">
                <a:spLocks noRot="1" noChangeAspect="1" noMove="1" noResize="1" noEditPoints="1" noAdjustHandles="1" noChangeArrowheads="1" noChangeShapeType="1" noTextEdit="1"/>
              </p:cNvSpPr>
              <p:nvPr/>
            </p:nvSpPr>
            <p:spPr>
              <a:xfrm>
                <a:off x="539748" y="2154996"/>
                <a:ext cx="11112500" cy="1631216"/>
              </a:xfrm>
              <a:prstGeom prst="rect">
                <a:avLst/>
              </a:prstGeom>
              <a:blipFill>
                <a:blip r:embed="rId4"/>
                <a:stretch>
                  <a:fillRect l="-228" t="-1538" b="-5385"/>
                </a:stretch>
              </a:blipFill>
            </p:spPr>
            <p:txBody>
              <a:bodyPr/>
              <a:lstStyle/>
              <a:p>
                <a:r>
                  <a:rPr lang="en-US">
                    <a:noFill/>
                  </a:rPr>
                  <a:t> </a:t>
                </a:r>
              </a:p>
            </p:txBody>
          </p:sp>
        </mc:Fallback>
      </mc:AlternateContent>
    </p:spTree>
    <p:extLst>
      <p:ext uri="{BB962C8B-B14F-4D97-AF65-F5344CB8AC3E}">
        <p14:creationId xmlns:p14="http://schemas.microsoft.com/office/powerpoint/2010/main" val="992609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C1FC65D-033D-2999-429F-CD06FCC2E5E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SCATTERPLOT</a:t>
            </a:r>
          </a:p>
        </p:txBody>
      </p:sp>
      <p:sp>
        <p:nvSpPr>
          <p:cNvPr id="3" name="TextBox 2">
            <a:extLst>
              <a:ext uri="{FF2B5EF4-FFF2-40B4-BE49-F238E27FC236}">
                <a16:creationId xmlns:a16="http://schemas.microsoft.com/office/drawing/2014/main" id="{D09C7A71-8533-1748-16E7-193D193CEB9E}"/>
              </a:ext>
            </a:extLst>
          </p:cNvPr>
          <p:cNvSpPr txBox="1"/>
          <p:nvPr/>
        </p:nvSpPr>
        <p:spPr>
          <a:xfrm>
            <a:off x="7107382" y="1531375"/>
            <a:ext cx="4544865" cy="2246769"/>
          </a:xfrm>
          <a:prstGeom prst="rect">
            <a:avLst/>
          </a:prstGeom>
          <a:noFill/>
        </p:spPr>
        <p:txBody>
          <a:bodyPr wrap="square" anchor="t">
            <a:spAutoFit/>
          </a:bodyPr>
          <a:lstStyle/>
          <a:p>
            <a:r>
              <a:rPr lang="en-US" sz="2000" dirty="0">
                <a:solidFill>
                  <a:schemeClr val="tx1">
                    <a:lumMod val="85000"/>
                    <a:lumOff val="15000"/>
                  </a:schemeClr>
                </a:solidFill>
                <a:latin typeface="Arial Nova Cond Light" panose="020B0506020202020204" pitchFamily="34" charset="0"/>
              </a:rPr>
              <a:t>This scatterplot displays the relationship between years of completed schooling and total personal income. The linear regression line indicates a weak positive relationship between these variables: the more education the individual pursues, the more they earn. Heteroskedasticity is uncertain.</a:t>
            </a:r>
          </a:p>
        </p:txBody>
      </p:sp>
      <p:pic>
        <p:nvPicPr>
          <p:cNvPr id="7" name="Picture 6" descr="A graph with blue and red lines&#10;&#10;Description automatically generated">
            <a:extLst>
              <a:ext uri="{FF2B5EF4-FFF2-40B4-BE49-F238E27FC236}">
                <a16:creationId xmlns:a16="http://schemas.microsoft.com/office/drawing/2014/main" id="{DBB3D70C-7C54-6D77-BC6A-7B6C9D9A482C}"/>
              </a:ext>
            </a:extLst>
          </p:cNvPr>
          <p:cNvPicPr>
            <a:picLocks noChangeAspect="1"/>
          </p:cNvPicPr>
          <p:nvPr/>
        </p:nvPicPr>
        <p:blipFill>
          <a:blip r:embed="rId3"/>
          <a:stretch>
            <a:fillRect/>
          </a:stretch>
        </p:blipFill>
        <p:spPr>
          <a:xfrm>
            <a:off x="539747" y="1531375"/>
            <a:ext cx="6192357" cy="3715415"/>
          </a:xfrm>
          <a:prstGeom prst="rect">
            <a:avLst/>
          </a:prstGeom>
        </p:spPr>
      </p:pic>
    </p:spTree>
    <p:extLst>
      <p:ext uri="{BB962C8B-B14F-4D97-AF65-F5344CB8AC3E}">
        <p14:creationId xmlns:p14="http://schemas.microsoft.com/office/powerpoint/2010/main" val="3190213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E35112-F1CD-CF74-221A-120EAA6E16AA}"/>
              </a:ext>
            </a:extLst>
          </p:cNvPr>
          <p:cNvSpPr txBox="1"/>
          <p:nvPr/>
        </p:nvSpPr>
        <p:spPr>
          <a:xfrm>
            <a:off x="539748" y="549159"/>
            <a:ext cx="11112500" cy="689035"/>
          </a:xfrm>
          <a:prstGeom prst="rect">
            <a:avLst/>
          </a:prstGeom>
          <a:noFill/>
        </p:spPr>
        <p:txBody>
          <a:bodyPr wrap="square" rtlCol="0" anchor="t">
            <a:spAutoFit/>
          </a:bodyPr>
          <a:lstStyle/>
          <a:p>
            <a:pPr>
              <a:lnSpc>
                <a:spcPts val="5000"/>
              </a:lnSpc>
            </a:pPr>
            <a:r>
              <a:rPr lang="en-US" sz="4000" b="1" dirty="0">
                <a:solidFill>
                  <a:schemeClr val="tx1">
                    <a:lumMod val="85000"/>
                    <a:lumOff val="15000"/>
                  </a:schemeClr>
                </a:solidFill>
                <a:latin typeface="Arial Nova Cond" panose="020F0502020204030204" pitchFamily="34" charset="0"/>
                <a:cs typeface="Arial Nova Cond" panose="020F0502020204030204" pitchFamily="34" charset="0"/>
              </a:rPr>
              <a:t>BIVARIATE REGRESSION MODEL</a:t>
            </a:r>
          </a:p>
        </p:txBody>
      </p:sp>
      <p:pic>
        <p:nvPicPr>
          <p:cNvPr id="6" name="Picture 5" descr="A screenshot of a computer&#10;&#10;Description automatically generated">
            <a:extLst>
              <a:ext uri="{FF2B5EF4-FFF2-40B4-BE49-F238E27FC236}">
                <a16:creationId xmlns:a16="http://schemas.microsoft.com/office/drawing/2014/main" id="{3B2560E3-F3FD-4257-70D7-436D73DF568C}"/>
              </a:ext>
            </a:extLst>
          </p:cNvPr>
          <p:cNvPicPr>
            <a:picLocks noChangeAspect="1"/>
          </p:cNvPicPr>
          <p:nvPr/>
        </p:nvPicPr>
        <p:blipFill>
          <a:blip r:embed="rId3"/>
          <a:stretch>
            <a:fillRect/>
          </a:stretch>
        </p:blipFill>
        <p:spPr>
          <a:xfrm>
            <a:off x="539748" y="2244512"/>
            <a:ext cx="6276688" cy="2871880"/>
          </a:xfrm>
          <a:prstGeom prst="rect">
            <a:avLst/>
          </a:prstGeom>
        </p:spPr>
      </p:pic>
      <p:sp>
        <p:nvSpPr>
          <p:cNvPr id="7" name="TextBox 6">
            <a:extLst>
              <a:ext uri="{FF2B5EF4-FFF2-40B4-BE49-F238E27FC236}">
                <a16:creationId xmlns:a16="http://schemas.microsoft.com/office/drawing/2014/main" id="{B7AEA421-E004-C3E2-1F0F-BED859A6B402}"/>
              </a:ext>
            </a:extLst>
          </p:cNvPr>
          <p:cNvSpPr txBox="1"/>
          <p:nvPr/>
        </p:nvSpPr>
        <p:spPr>
          <a:xfrm>
            <a:off x="7037408" y="1531375"/>
            <a:ext cx="4614839" cy="3293209"/>
          </a:xfrm>
          <a:prstGeom prst="rect">
            <a:avLst/>
          </a:prstGeom>
          <a:noFill/>
        </p:spPr>
        <p:txBody>
          <a:bodyPr wrap="square" anchor="t">
            <a:spAutoFit/>
          </a:bodyPr>
          <a:lstStyle/>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Coefficient of </a:t>
            </a:r>
            <a:r>
              <a:rPr lang="en-US" dirty="0" err="1">
                <a:solidFill>
                  <a:schemeClr val="tx1">
                    <a:lumMod val="85000"/>
                    <a:lumOff val="15000"/>
                  </a:schemeClr>
                </a:solidFill>
                <a:latin typeface="Arial Nova Cond Light" panose="020B0506020202020204" pitchFamily="34" charset="0"/>
              </a:rPr>
              <a:t>yrs_educ</a:t>
            </a:r>
            <a:r>
              <a:rPr lang="en-US" dirty="0">
                <a:solidFill>
                  <a:schemeClr val="tx1">
                    <a:lumMod val="85000"/>
                    <a:lumOff val="15000"/>
                  </a:schemeClr>
                </a:solidFill>
                <a:latin typeface="Arial Nova Cond Light" panose="020B0506020202020204" pitchFamily="34" charset="0"/>
              </a:rPr>
              <a:t> = 9975.112: A one-year increase in education leads to a $9,975.112 increase in income, on average</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R-squared = 0.0980: 9.80% of the variability in income can be explained by education (weak correlation)</a:t>
            </a:r>
          </a:p>
          <a:p>
            <a:pPr marL="342900" indent="-342900">
              <a:spcAft>
                <a:spcPts val="600"/>
              </a:spcAft>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rPr>
              <a:t>Root MSE = 86970: A high root MSE value indicates significant uncertainty when explaining income as predictions are far from the measured data. Introducing more explanatory variables will improve model performance.</a:t>
            </a:r>
          </a:p>
        </p:txBody>
      </p:sp>
      <p:pic>
        <p:nvPicPr>
          <p:cNvPr id="8" name="Picture 7" descr="A screenshot of a computer screen&#10;&#10;Description automatically generated">
            <a:extLst>
              <a:ext uri="{FF2B5EF4-FFF2-40B4-BE49-F238E27FC236}">
                <a16:creationId xmlns:a16="http://schemas.microsoft.com/office/drawing/2014/main" id="{3C160824-9FC5-8D44-8C8C-D291C35316D2}"/>
              </a:ext>
            </a:extLst>
          </p:cNvPr>
          <p:cNvPicPr>
            <a:picLocks noChangeAspect="1"/>
          </p:cNvPicPr>
          <p:nvPr/>
        </p:nvPicPr>
        <p:blipFill rotWithShape="1">
          <a:blip r:embed="rId4"/>
          <a:srcRect t="17458" b="54667"/>
          <a:stretch/>
        </p:blipFill>
        <p:spPr>
          <a:xfrm>
            <a:off x="539748" y="1531375"/>
            <a:ext cx="6276689" cy="657225"/>
          </a:xfrm>
          <a:prstGeom prst="rect">
            <a:avLst/>
          </a:prstGeom>
        </p:spPr>
      </p:pic>
      <p:sp>
        <p:nvSpPr>
          <p:cNvPr id="9" name="Rectangle 8">
            <a:extLst>
              <a:ext uri="{FF2B5EF4-FFF2-40B4-BE49-F238E27FC236}">
                <a16:creationId xmlns:a16="http://schemas.microsoft.com/office/drawing/2014/main" id="{C8E7C03F-D481-8955-AA97-636900E49870}"/>
              </a:ext>
            </a:extLst>
          </p:cNvPr>
          <p:cNvSpPr/>
          <p:nvPr/>
        </p:nvSpPr>
        <p:spPr>
          <a:xfrm>
            <a:off x="4022124" y="1964724"/>
            <a:ext cx="810226"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9CE60B-7B4C-8E20-DDED-C1606333C7D7}"/>
              </a:ext>
            </a:extLst>
          </p:cNvPr>
          <p:cNvSpPr/>
          <p:nvPr/>
        </p:nvSpPr>
        <p:spPr>
          <a:xfrm>
            <a:off x="4525108" y="320659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EB833F-9A31-E620-E7B8-D1A46CA560B4}"/>
              </a:ext>
            </a:extLst>
          </p:cNvPr>
          <p:cNvSpPr/>
          <p:nvPr/>
        </p:nvSpPr>
        <p:spPr>
          <a:xfrm>
            <a:off x="4525108" y="3579055"/>
            <a:ext cx="2225724"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160E816-89A0-DE40-AF1A-3F8CE507A945}"/>
              </a:ext>
            </a:extLst>
          </p:cNvPr>
          <p:cNvSpPr/>
          <p:nvPr/>
        </p:nvSpPr>
        <p:spPr>
          <a:xfrm>
            <a:off x="1808112" y="4518929"/>
            <a:ext cx="810961"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075EA0-18A9-2014-0ED2-186C4FD6A975}"/>
              </a:ext>
            </a:extLst>
          </p:cNvPr>
          <p:cNvSpPr/>
          <p:nvPr/>
        </p:nvSpPr>
        <p:spPr>
          <a:xfrm>
            <a:off x="4256857" y="4518929"/>
            <a:ext cx="571356"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C5451C-C514-3384-2B5D-296F7B781A47}"/>
              </a:ext>
            </a:extLst>
          </p:cNvPr>
          <p:cNvSpPr/>
          <p:nvPr/>
        </p:nvSpPr>
        <p:spPr>
          <a:xfrm>
            <a:off x="5076782" y="4518929"/>
            <a:ext cx="1674893" cy="1879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9E8272B-2F78-5FA8-6E15-225F269DFCBD}"/>
                  </a:ext>
                </a:extLst>
              </p:cNvPr>
              <p:cNvSpPr txBox="1"/>
              <p:nvPr/>
            </p:nvSpPr>
            <p:spPr>
              <a:xfrm>
                <a:off x="539748" y="5227155"/>
                <a:ext cx="11112499" cy="1328312"/>
              </a:xfrm>
              <a:prstGeom prst="rect">
                <a:avLst/>
              </a:prstGeom>
              <a:noFill/>
            </p:spPr>
            <p:txBody>
              <a:bodyPr wrap="square" anchor="t">
                <a:spAutoFit/>
              </a:bodyPr>
              <a:lstStyle/>
              <a:p>
                <a:pPr/>
                <a14:m>
                  <m:oMathPara xmlns:m="http://schemas.openxmlformats.org/officeDocument/2006/math">
                    <m:oMathParaPr>
                      <m:jc m:val="left"/>
                    </m:oMathParaPr>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H</m:t>
                          </m:r>
                        </m:e>
                        <m:sub>
                          <m:r>
                            <a:rPr lang="en-US" b="0" i="0" smtClean="0">
                              <a:solidFill>
                                <a:schemeClr val="tx1">
                                  <a:lumMod val="85000"/>
                                  <a:lumOff val="15000"/>
                                </a:schemeClr>
                              </a:solidFill>
                              <a:latin typeface="Cambria Math" panose="02040503050406030204" pitchFamily="18" charset="0"/>
                            </a:rPr>
                            <m:t>0</m:t>
                          </m:r>
                        </m:sub>
                      </m:sSub>
                      <m:r>
                        <a:rPr lang="en-US" b="0" i="0" smtClean="0">
                          <a:solidFill>
                            <a:schemeClr val="tx1">
                              <a:lumMod val="85000"/>
                              <a:lumOff val="15000"/>
                            </a:schemeClr>
                          </a:solidFill>
                          <a:latin typeface="Cambria Math" panose="02040503050406030204" pitchFamily="18" charset="0"/>
                        </a:rPr>
                        <m:t>: </m:t>
                      </m:r>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yrs</m:t>
                          </m:r>
                          <m:r>
                            <a:rPr lang="en-US" b="0" i="0" smtClean="0">
                              <a:solidFill>
                                <a:schemeClr val="tx1">
                                  <a:lumMod val="85000"/>
                                  <a:lumOff val="15000"/>
                                </a:schemeClr>
                              </a:solidFill>
                              <a:latin typeface="Cambria Math" panose="02040503050406030204" pitchFamily="18" charset="0"/>
                              <a:ea typeface="Cambria Math" panose="02040503050406030204" pitchFamily="18" charset="0"/>
                            </a:rPr>
                            <m:t>_</m:t>
                          </m:r>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educ</m:t>
                          </m:r>
                        </m:sub>
                      </m:sSub>
                      <m:r>
                        <a:rPr lang="en-US" b="0" i="0" smtClean="0">
                          <a:solidFill>
                            <a:schemeClr val="tx1">
                              <a:lumMod val="85000"/>
                              <a:lumOff val="15000"/>
                            </a:schemeClr>
                          </a:solidFill>
                          <a:latin typeface="Cambria Math" panose="02040503050406030204" pitchFamily="18" charset="0"/>
                        </a:rPr>
                        <m:t>=0</m:t>
                      </m:r>
                    </m:oMath>
                  </m:oMathPara>
                </a14:m>
                <a:endParaRPr lang="en-US" dirty="0">
                  <a:solidFill>
                    <a:schemeClr val="tx1">
                      <a:lumMod val="85000"/>
                      <a:lumOff val="15000"/>
                    </a:schemeClr>
                  </a:solidFill>
                  <a:latin typeface="Arial Nova Cond Light" panose="020B0506020202020204" pitchFamily="34" charset="0"/>
                </a:endParaRPr>
              </a:p>
              <a:p>
                <a:pPr>
                  <a:spcAft>
                    <a:spcPts val="600"/>
                  </a:spcAft>
                </a:pPr>
                <a14:m>
                  <m:oMathPara xmlns:m="http://schemas.openxmlformats.org/officeDocument/2006/math">
                    <m:oMathParaPr>
                      <m:jc m:val="left"/>
                    </m:oMathParaPr>
                    <m:oMath xmlns:m="http://schemas.openxmlformats.org/officeDocument/2006/math">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rPr>
                            <m:t>H</m:t>
                          </m:r>
                        </m:e>
                        <m:sub>
                          <m:r>
                            <a:rPr lang="en-US" b="0" i="0" smtClean="0">
                              <a:solidFill>
                                <a:schemeClr val="tx1">
                                  <a:lumMod val="85000"/>
                                  <a:lumOff val="15000"/>
                                </a:schemeClr>
                              </a:solidFill>
                              <a:latin typeface="Cambria Math" panose="02040503050406030204" pitchFamily="18" charset="0"/>
                            </a:rPr>
                            <m:t>1</m:t>
                          </m:r>
                        </m:sub>
                      </m:sSub>
                      <m:r>
                        <a:rPr lang="en-US" b="0" i="0" smtClean="0">
                          <a:solidFill>
                            <a:schemeClr val="tx1">
                              <a:lumMod val="85000"/>
                              <a:lumOff val="15000"/>
                            </a:schemeClr>
                          </a:solidFill>
                          <a:latin typeface="Cambria Math" panose="02040503050406030204" pitchFamily="18" charset="0"/>
                        </a:rPr>
                        <m:t>: </m:t>
                      </m:r>
                      <m:sSub>
                        <m:sSubPr>
                          <m:ctrlPr>
                            <a:rPr lang="en-US" smtClean="0">
                              <a:solidFill>
                                <a:schemeClr val="tx1">
                                  <a:lumMod val="85000"/>
                                  <a:lumOff val="15000"/>
                                </a:schemeClr>
                              </a:solidFill>
                              <a:latin typeface="Cambria Math" panose="02040503050406030204" pitchFamily="18" charset="0"/>
                            </a:rPr>
                          </m:ctrlPr>
                        </m:sSubPr>
                        <m:e>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β</m:t>
                          </m:r>
                        </m:e>
                        <m:sub>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yrs</m:t>
                          </m:r>
                          <m:r>
                            <a:rPr lang="en-US" b="0" i="0" smtClean="0">
                              <a:solidFill>
                                <a:schemeClr val="tx1">
                                  <a:lumMod val="85000"/>
                                  <a:lumOff val="15000"/>
                                </a:schemeClr>
                              </a:solidFill>
                              <a:latin typeface="Cambria Math" panose="02040503050406030204" pitchFamily="18" charset="0"/>
                              <a:ea typeface="Cambria Math" panose="02040503050406030204" pitchFamily="18" charset="0"/>
                            </a:rPr>
                            <m:t>_</m:t>
                          </m:r>
                          <m:r>
                            <m:rPr>
                              <m:sty m:val="p"/>
                            </m:rPr>
                            <a:rPr lang="en-US" b="0" i="0" smtClean="0">
                              <a:solidFill>
                                <a:schemeClr val="tx1">
                                  <a:lumMod val="85000"/>
                                  <a:lumOff val="15000"/>
                                </a:schemeClr>
                              </a:solidFill>
                              <a:latin typeface="Cambria Math" panose="02040503050406030204" pitchFamily="18" charset="0"/>
                              <a:ea typeface="Cambria Math" panose="02040503050406030204" pitchFamily="18" charset="0"/>
                            </a:rPr>
                            <m:t>educ</m:t>
                          </m:r>
                        </m:sub>
                      </m:sSub>
                      <m:r>
                        <a:rPr lang="en-US" b="0" i="0" smtClean="0">
                          <a:solidFill>
                            <a:schemeClr val="tx1">
                              <a:lumMod val="85000"/>
                              <a:lumOff val="15000"/>
                            </a:schemeClr>
                          </a:solidFill>
                          <a:latin typeface="Cambria Math" panose="02040503050406030204" pitchFamily="18" charset="0"/>
                        </a:rPr>
                        <m:t>≠0</m:t>
                      </m:r>
                    </m:oMath>
                  </m:oMathPara>
                </a14:m>
                <a:endParaRPr lang="en-US" dirty="0">
                  <a:solidFill>
                    <a:schemeClr val="tx1">
                      <a:lumMod val="85000"/>
                      <a:lumOff val="15000"/>
                    </a:schemeClr>
                  </a:solidFill>
                  <a:latin typeface="Arial Nova Cond Light" panose="020B0506020202020204"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ea typeface="Cambria Math" panose="02040503050406030204" pitchFamily="18" charset="0"/>
                  </a:rPr>
                  <a:t>95% confident that the interval (9753.527, 10196.7) will capture the true effect of a one-year increase in education on income in $</a:t>
                </a:r>
              </a:p>
              <a:p>
                <a:pPr marL="285750" indent="-285750">
                  <a:buFont typeface="Arial" panose="020B0604020202020204" pitchFamily="34" charset="0"/>
                  <a:buChar char="•"/>
                </a:pPr>
                <a:r>
                  <a:rPr lang="en-US" dirty="0">
                    <a:solidFill>
                      <a:schemeClr val="tx1">
                        <a:lumMod val="85000"/>
                        <a:lumOff val="15000"/>
                      </a:schemeClr>
                    </a:solidFill>
                    <a:latin typeface="Arial Nova Cond Light" panose="020B0506020202020204" pitchFamily="34" charset="0"/>
                    <a:ea typeface="Cambria Math" panose="02040503050406030204" pitchFamily="18" charset="0"/>
                  </a:rPr>
                  <a:t>P-value = 0.000 &lt; 0.05: Education has a statistically significant relationship with income</a:t>
                </a:r>
              </a:p>
            </p:txBody>
          </p:sp>
        </mc:Choice>
        <mc:Fallback>
          <p:sp>
            <p:nvSpPr>
              <p:cNvPr id="15" name="TextBox 14">
                <a:extLst>
                  <a:ext uri="{FF2B5EF4-FFF2-40B4-BE49-F238E27FC236}">
                    <a16:creationId xmlns:a16="http://schemas.microsoft.com/office/drawing/2014/main" id="{F9E8272B-2F78-5FA8-6E15-225F269DFCBD}"/>
                  </a:ext>
                </a:extLst>
              </p:cNvPr>
              <p:cNvSpPr txBox="1">
                <a:spLocks noRot="1" noChangeAspect="1" noMove="1" noResize="1" noEditPoints="1" noAdjustHandles="1" noChangeArrowheads="1" noChangeShapeType="1" noTextEdit="1"/>
              </p:cNvSpPr>
              <p:nvPr/>
            </p:nvSpPr>
            <p:spPr>
              <a:xfrm>
                <a:off x="539748" y="5227155"/>
                <a:ext cx="11112499" cy="1328312"/>
              </a:xfrm>
              <a:prstGeom prst="rect">
                <a:avLst/>
              </a:prstGeom>
              <a:blipFill>
                <a:blip r:embed="rId5"/>
                <a:stretch>
                  <a:fillRect l="-342" b="-6667"/>
                </a:stretch>
              </a:blipFill>
            </p:spPr>
            <p:txBody>
              <a:bodyPr/>
              <a:lstStyle/>
              <a:p>
                <a:r>
                  <a:rPr lang="en-US">
                    <a:noFill/>
                  </a:rPr>
                  <a:t> </a:t>
                </a:r>
              </a:p>
            </p:txBody>
          </p:sp>
        </mc:Fallback>
      </mc:AlternateContent>
    </p:spTree>
    <p:extLst>
      <p:ext uri="{BB962C8B-B14F-4D97-AF65-F5344CB8AC3E}">
        <p14:creationId xmlns:p14="http://schemas.microsoft.com/office/powerpoint/2010/main" val="2471256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23739</TotalTime>
  <Words>2399</Words>
  <Application>Microsoft Macintosh PowerPoint</Application>
  <PresentationFormat>Widescreen</PresentationFormat>
  <Paragraphs>207</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Nova Cond</vt:lpstr>
      <vt:lpstr>Arial Nova Cond Light</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Gia Bao</dc:creator>
  <cp:lastModifiedBy>Ngo, Gia Bao</cp:lastModifiedBy>
  <cp:revision>19</cp:revision>
  <dcterms:created xsi:type="dcterms:W3CDTF">2023-12-04T06:58:47Z</dcterms:created>
  <dcterms:modified xsi:type="dcterms:W3CDTF">2023-12-20T18:39:12Z</dcterms:modified>
</cp:coreProperties>
</file>